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16"/>
  </p:notesMasterIdLst>
  <p:sldIdLst>
    <p:sldId id="259" r:id="rId5"/>
    <p:sldId id="257" r:id="rId6"/>
    <p:sldId id="271" r:id="rId7"/>
    <p:sldId id="265" r:id="rId8"/>
    <p:sldId id="272" r:id="rId9"/>
    <p:sldId id="274" r:id="rId10"/>
    <p:sldId id="275" r:id="rId11"/>
    <p:sldId id="276" r:id="rId12"/>
    <p:sldId id="268" r:id="rId13"/>
    <p:sldId id="269"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E97"/>
    <a:srgbClr val="004C6B"/>
    <a:srgbClr val="606060"/>
    <a:srgbClr val="7FCBEB"/>
    <a:srgbClr val="00B38C"/>
    <a:srgbClr val="F9B93E"/>
    <a:srgbClr val="84BD00"/>
    <a:srgbClr val="56A2C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7B5A7-EE82-4904-B43F-68F5AFE2F5FA}" v="26" dt="2022-06-23T13:09:01.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4"/>
    <p:restoredTop sz="96327"/>
  </p:normalViewPr>
  <p:slideViewPr>
    <p:cSldViewPr>
      <p:cViewPr varScale="1">
        <p:scale>
          <a:sx n="82" d="100"/>
          <a:sy n="82" d="100"/>
        </p:scale>
        <p:origin x="64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6/30/2022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dirty="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dirty="0"/>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healthwatchsurrey.co.uk/" TargetMode="Externa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ngland.nhs.uk/long-term-plan/"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73939468_Cropped.jpg"/>
          <p:cNvPicPr>
            <a:picLocks noGrp="1" noChangeAspect="1"/>
          </p:cNvPicPr>
          <p:nvPr>
            <p:ph type="pic" sz="quarter" idx="10"/>
          </p:nvPr>
        </p:nvPicPr>
        <p:blipFill>
          <a:blip r:embed="rId2" cstate="print"/>
          <a:srcRect/>
          <a:stretch>
            <a:fillRect/>
          </a:stretch>
        </p:blipFill>
        <p:spPr/>
      </p:pic>
      <p:pic>
        <p:nvPicPr>
          <p:cNvPr id="5" name="Picture Placeholder 7" descr="P1031 HWE Brand project - PPT template - Slide 3.png"/>
          <p:cNvPicPr>
            <a:picLocks noChangeAspect="1"/>
          </p:cNvPicPr>
          <p:nvPr/>
        </p:nvPicPr>
        <p:blipFill>
          <a:blip r:embed="rId3" cstate="print"/>
          <a:srcRect t="188" b="188"/>
          <a:stretch>
            <a:fillRect/>
          </a:stretch>
        </p:blipFill>
        <p:spPr>
          <a:xfrm>
            <a:off x="-1453" y="260648"/>
            <a:ext cx="9144000" cy="6858000"/>
          </a:xfrm>
          <a:prstGeom prst="rect">
            <a:avLst/>
          </a:prstGeom>
        </p:spPr>
      </p:pic>
      <p:sp>
        <p:nvSpPr>
          <p:cNvPr id="3" name="Title 2"/>
          <p:cNvSpPr>
            <a:spLocks noGrp="1"/>
          </p:cNvSpPr>
          <p:nvPr>
            <p:ph type="ctrTitle"/>
          </p:nvPr>
        </p:nvSpPr>
        <p:spPr>
          <a:xfrm>
            <a:off x="108662" y="5334631"/>
            <a:ext cx="7740000" cy="612000"/>
          </a:xfrm>
        </p:spPr>
        <p:txBody>
          <a:bodyPr/>
          <a:lstStyle/>
          <a:p>
            <a:r>
              <a:rPr lang="en-US" sz="2800" i="0" dirty="0">
                <a:solidFill>
                  <a:srgbClr val="004C6B"/>
                </a:solidFill>
                <a:effectLst/>
                <a:latin typeface="+mj-lt"/>
              </a:rPr>
              <a:t>Cancer </a:t>
            </a:r>
            <a:r>
              <a:rPr lang="en-US" sz="2800" i="0" dirty="0" err="1">
                <a:solidFill>
                  <a:srgbClr val="004C6B"/>
                </a:solidFill>
                <a:effectLst/>
                <a:latin typeface="+mj-lt"/>
              </a:rPr>
              <a:t>Personalised</a:t>
            </a:r>
            <a:r>
              <a:rPr lang="en-US" sz="2800" i="0" dirty="0">
                <a:solidFill>
                  <a:srgbClr val="004C6B"/>
                </a:solidFill>
                <a:effectLst/>
                <a:latin typeface="+mj-lt"/>
              </a:rPr>
              <a:t> Care and Support</a:t>
            </a:r>
            <a:endParaRPr lang="en-GB" sz="2800" dirty="0">
              <a:solidFill>
                <a:srgbClr val="004C6B"/>
              </a:solidFill>
              <a:latin typeface="+mj-lt"/>
            </a:endParaRPr>
          </a:p>
        </p:txBody>
      </p:sp>
      <p:sp>
        <p:nvSpPr>
          <p:cNvPr id="4" name="Subtitle 3"/>
          <p:cNvSpPr>
            <a:spLocks noGrp="1"/>
          </p:cNvSpPr>
          <p:nvPr>
            <p:ph type="subTitle" idx="1"/>
          </p:nvPr>
        </p:nvSpPr>
        <p:spPr>
          <a:xfrm>
            <a:off x="108662" y="5909311"/>
            <a:ext cx="7740000" cy="612000"/>
          </a:xfrm>
        </p:spPr>
        <p:txBody>
          <a:bodyPr/>
          <a:lstStyle/>
          <a:p>
            <a:r>
              <a:rPr lang="en-US" dirty="0">
                <a:solidFill>
                  <a:srgbClr val="004C6B"/>
                </a:solidFill>
                <a:latin typeface="+mj-lt"/>
              </a:rPr>
              <a:t>Di Riley </a:t>
            </a:r>
          </a:p>
          <a:p>
            <a:r>
              <a:rPr lang="en-US" dirty="0">
                <a:solidFill>
                  <a:srgbClr val="004C6B"/>
                </a:solidFill>
                <a:latin typeface="+mj-lt"/>
              </a:rPr>
              <a:t>Citizen Ambassador Healthwatch Surrey</a:t>
            </a:r>
            <a:endParaRPr lang="en-GB" dirty="0">
              <a:solidFill>
                <a:srgbClr val="004C6B"/>
              </a:solidFill>
              <a:latin typeface="+mj-lt"/>
            </a:endParaRPr>
          </a:p>
        </p:txBody>
      </p:sp>
      <p:pic>
        <p:nvPicPr>
          <p:cNvPr id="11" name="Picture 10">
            <a:extLst>
              <a:ext uri="{FF2B5EF4-FFF2-40B4-BE49-F238E27FC236}">
                <a16:creationId xmlns:a16="http://schemas.microsoft.com/office/drawing/2014/main" id="{1696646B-ED16-D07A-C1BE-415A8F6BCF80}"/>
              </a:ext>
            </a:extLst>
          </p:cNvPr>
          <p:cNvPicPr>
            <a:picLocks noChangeAspect="1"/>
          </p:cNvPicPr>
          <p:nvPr/>
        </p:nvPicPr>
        <p:blipFill>
          <a:blip r:embed="rId4"/>
          <a:stretch>
            <a:fillRect/>
          </a:stretch>
        </p:blipFill>
        <p:spPr>
          <a:xfrm>
            <a:off x="6588224" y="6319227"/>
            <a:ext cx="2451100" cy="571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B93E"/>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68000" y="620688"/>
            <a:ext cx="8208000" cy="5364000"/>
          </a:xfrm>
        </p:spPr>
        <p:txBody>
          <a:bodyPr/>
          <a:lstStyle/>
          <a:p>
            <a:r>
              <a:rPr lang="en-GB" dirty="0">
                <a:latin typeface="+mj-lt"/>
              </a:rPr>
              <a:t>Soundbites</a:t>
            </a:r>
          </a:p>
          <a:p>
            <a:endParaRPr lang="en-GB" sz="1600" dirty="0">
              <a:latin typeface="+mj-lt"/>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“It all happened too quickly, no time to think………”</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“My clinical team was ‘amazed’ when I told them I struggling emotionally…..”</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“I felt I was taking up valuable time of the clinical team…..”</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“I now realise the benefits of having a list of questions and taking these with me……”</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“One of the hardest parts was telling my family and friends….</a:t>
            </a:r>
            <a:r>
              <a:rPr lang="en-GB" sz="1600" b="0" dirty="0">
                <a:solidFill>
                  <a:srgbClr val="000000"/>
                </a:solidFill>
                <a:effectLst/>
                <a:latin typeface="+mj-lt"/>
                <a:ea typeface="Calibri" panose="020F0502020204030204" pitchFamily="34" charset="0"/>
              </a:rPr>
              <a:t>it would have helped to know how to have this conversation…..”</a:t>
            </a:r>
            <a:endParaRPr lang="en-GB" sz="1600" b="0" dirty="0">
              <a:latin typeface="+mj-lt"/>
            </a:endParaRPr>
          </a:p>
        </p:txBody>
      </p:sp>
      <p:sp>
        <p:nvSpPr>
          <p:cNvPr id="3" name="Footer Placeholder 2"/>
          <p:cNvSpPr>
            <a:spLocks noGrp="1"/>
          </p:cNvSpPr>
          <p:nvPr>
            <p:ph type="ftr" sz="quarter" idx="11"/>
          </p:nvPr>
        </p:nvSpPr>
        <p:spPr>
          <a:xfrm>
            <a:off x="368264" y="6328855"/>
            <a:ext cx="4491768" cy="360000"/>
          </a:xfrm>
        </p:spPr>
        <p:txBody>
          <a:bodyPr/>
          <a:lstStyle/>
          <a:p>
            <a:r>
              <a:rPr lang="en-GB" noProof="0" dirty="0"/>
              <a:t>Cancer Personalised Care and Support – Report summary</a:t>
            </a:r>
          </a:p>
          <a:p>
            <a:r>
              <a:rPr lang="en-GB" dirty="0"/>
              <a:t>Citizen Ambassador Programme June 2022</a:t>
            </a:r>
            <a:endParaRPr lang="en-GB" noProof="0" dirty="0"/>
          </a:p>
          <a:p>
            <a:endParaRPr lang="en-GB" noProof="0" dirty="0"/>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10</a:t>
            </a:fld>
            <a:endParaRPr lang="en-GB"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8FC156-68E3-49D7-BC22-1742899297B8}"/>
              </a:ext>
            </a:extLst>
          </p:cNvPr>
          <p:cNvSpPr txBox="1"/>
          <p:nvPr/>
        </p:nvSpPr>
        <p:spPr>
          <a:xfrm>
            <a:off x="323528" y="3208620"/>
            <a:ext cx="792088" cy="1008112"/>
          </a:xfrm>
          <a:prstGeom prst="rect">
            <a:avLst/>
          </a:prstGeom>
          <a:solidFill>
            <a:srgbClr val="004F6B"/>
          </a:solidFill>
        </p:spPr>
        <p:txBody>
          <a:bodyPr wrap="square" rtlCol="0">
            <a:spAutoFit/>
          </a:bodyPr>
          <a:lstStyle/>
          <a:p>
            <a:endParaRPr lang="en-GB" dirty="0"/>
          </a:p>
        </p:txBody>
      </p:sp>
      <p:sp>
        <p:nvSpPr>
          <p:cNvPr id="2" name="Text Placeholder 1"/>
          <p:cNvSpPr>
            <a:spLocks noGrp="1"/>
          </p:cNvSpPr>
          <p:nvPr>
            <p:ph type="body" sz="quarter" idx="10"/>
          </p:nvPr>
        </p:nvSpPr>
        <p:spPr>
          <a:xfrm>
            <a:off x="555630" y="492661"/>
            <a:ext cx="6824682" cy="3872443"/>
          </a:xfrm>
        </p:spPr>
        <p:txBody>
          <a:bodyPr/>
          <a:lstStyle/>
          <a:p>
            <a:r>
              <a:rPr lang="en-GB" dirty="0">
                <a:latin typeface="Century Gothic" panose="020B0502020202020204" pitchFamily="34" charset="0"/>
              </a:rPr>
              <a:t>How to contact Healthwatch Surrey</a:t>
            </a:r>
          </a:p>
          <a:p>
            <a:endParaRPr lang="en-GB" dirty="0">
              <a:latin typeface="Century Gothic" panose="020B0502020202020204" pitchFamily="34" charset="0"/>
            </a:endParaRPr>
          </a:p>
          <a:p>
            <a:pPr marL="0" indent="0">
              <a:spcAft>
                <a:spcPts val="600"/>
              </a:spcAft>
              <a:buNone/>
            </a:pPr>
            <a:r>
              <a:rPr lang="en-GB" sz="1800" b="1" dirty="0">
                <a:solidFill>
                  <a:schemeClr val="bg2"/>
                </a:solidFill>
              </a:rPr>
              <a:t>Telephone:</a:t>
            </a:r>
            <a:r>
              <a:rPr lang="en-GB" sz="1800" dirty="0">
                <a:solidFill>
                  <a:schemeClr val="bg2"/>
                </a:solidFill>
              </a:rPr>
              <a:t>  0303 303 0023 (local rate number)</a:t>
            </a:r>
          </a:p>
          <a:p>
            <a:pPr marL="0" indent="0">
              <a:spcAft>
                <a:spcPts val="600"/>
              </a:spcAft>
              <a:buNone/>
            </a:pPr>
            <a:r>
              <a:rPr lang="en-GB" sz="1800" b="1" dirty="0">
                <a:solidFill>
                  <a:schemeClr val="bg2"/>
                </a:solidFill>
              </a:rPr>
              <a:t>Text (SMS):</a:t>
            </a:r>
            <a:r>
              <a:rPr lang="en-GB" sz="1800" dirty="0">
                <a:solidFill>
                  <a:schemeClr val="bg2"/>
                </a:solidFill>
              </a:rPr>
              <a:t>  07592 787533</a:t>
            </a:r>
          </a:p>
          <a:p>
            <a:pPr marL="0" indent="0">
              <a:spcAft>
                <a:spcPts val="600"/>
              </a:spcAft>
              <a:buNone/>
            </a:pPr>
            <a:r>
              <a:rPr lang="en-GB" sz="1800" b="1" dirty="0">
                <a:solidFill>
                  <a:schemeClr val="bg2"/>
                </a:solidFill>
              </a:rPr>
              <a:t>Email:  </a:t>
            </a:r>
            <a:r>
              <a:rPr lang="en-GB" sz="1800" dirty="0">
                <a:solidFill>
                  <a:schemeClr val="bg2"/>
                </a:solidFill>
              </a:rPr>
              <a:t>enquiries@healthwatchsurrey.co.uk</a:t>
            </a:r>
          </a:p>
          <a:p>
            <a:pPr marL="0" indent="0">
              <a:spcAft>
                <a:spcPts val="600"/>
              </a:spcAft>
              <a:buNone/>
            </a:pPr>
            <a:r>
              <a:rPr lang="en-GB" sz="1800" b="1" dirty="0">
                <a:solidFill>
                  <a:schemeClr val="bg2"/>
                </a:solidFill>
              </a:rPr>
              <a:t>Website:  </a:t>
            </a:r>
            <a:r>
              <a:rPr lang="en-GB" sz="1800" dirty="0">
                <a:solidFill>
                  <a:schemeClr val="bg2"/>
                </a:solidFill>
                <a:hlinkClick r:id="rId2">
                  <a:extLst>
                    <a:ext uri="{A12FA001-AC4F-418D-AE19-62706E023703}">
                      <ahyp:hlinkClr xmlns:ahyp="http://schemas.microsoft.com/office/drawing/2018/hyperlinkcolor" val="tx"/>
                    </a:ext>
                  </a:extLst>
                </a:hlinkClick>
              </a:rPr>
              <a:t>www.healthwatchsurrey.co.uk</a:t>
            </a:r>
            <a:endParaRPr lang="en-GB" sz="1800" dirty="0">
              <a:solidFill>
                <a:schemeClr val="bg2"/>
              </a:solidFill>
            </a:endParaRPr>
          </a:p>
          <a:p>
            <a:r>
              <a:rPr lang="en-US" sz="1800" dirty="0">
                <a:solidFill>
                  <a:schemeClr val="bg2"/>
                </a:solidFill>
              </a:rPr>
              <a:t>     /</a:t>
            </a:r>
            <a:r>
              <a:rPr lang="en-US" sz="1800" dirty="0" err="1">
                <a:solidFill>
                  <a:schemeClr val="bg2"/>
                </a:solidFill>
              </a:rPr>
              <a:t>HealthwatchSurrey</a:t>
            </a:r>
            <a:endParaRPr lang="en-US" sz="1800" dirty="0">
              <a:solidFill>
                <a:schemeClr val="bg2"/>
              </a:solidFill>
            </a:endParaRPr>
          </a:p>
          <a:p>
            <a:r>
              <a:rPr lang="en-US" sz="1800" dirty="0">
                <a:solidFill>
                  <a:schemeClr val="bg2"/>
                </a:solidFill>
              </a:rPr>
              <a:t>     @HW_Surrey</a:t>
            </a:r>
          </a:p>
          <a:p>
            <a:r>
              <a:rPr lang="en-US" sz="1800" dirty="0">
                <a:solidFill>
                  <a:schemeClr val="bg2"/>
                </a:solidFill>
              </a:rPr>
              <a:t>     </a:t>
            </a:r>
            <a:r>
              <a:rPr lang="en-US" sz="1800" dirty="0" err="1">
                <a:solidFill>
                  <a:schemeClr val="bg2"/>
                </a:solidFill>
              </a:rPr>
              <a:t>healthwatch_surrey</a:t>
            </a:r>
            <a:endParaRPr lang="en-GB" sz="1800" dirty="0">
              <a:solidFill>
                <a:schemeClr val="bg2"/>
              </a:solidFill>
            </a:endParaRPr>
          </a:p>
          <a:p>
            <a:pPr marL="0" indent="0">
              <a:spcAft>
                <a:spcPts val="600"/>
              </a:spcAft>
              <a:buNone/>
            </a:pPr>
            <a:r>
              <a:rPr lang="en-GB" sz="1800" dirty="0">
                <a:solidFill>
                  <a:schemeClr val="bg2"/>
                </a:solidFill>
              </a:rPr>
              <a:t>     </a:t>
            </a:r>
            <a:r>
              <a:rPr lang="en-GB" sz="1800">
                <a:solidFill>
                  <a:schemeClr val="bg2"/>
                </a:solidFill>
              </a:rPr>
              <a:t>Healthwatch Surrey</a:t>
            </a:r>
            <a:endParaRPr lang="en-GB" sz="1800" dirty="0">
              <a:solidFill>
                <a:schemeClr val="bg2"/>
              </a:solidFill>
            </a:endParaRPr>
          </a:p>
          <a:p>
            <a:pPr marL="0" indent="0">
              <a:spcAft>
                <a:spcPts val="600"/>
              </a:spcAft>
              <a:buNone/>
            </a:pPr>
            <a:endParaRPr lang="en-GB" sz="1800" dirty="0">
              <a:solidFill>
                <a:schemeClr val="bg2"/>
              </a:solidFill>
            </a:endParaRPr>
          </a:p>
        </p:txBody>
      </p:sp>
      <p:pic>
        <p:nvPicPr>
          <p:cNvPr id="5" name="Picture 4" descr="Icon&#10;&#10;Description automatically generated">
            <a:extLst>
              <a:ext uri="{FF2B5EF4-FFF2-40B4-BE49-F238E27FC236}">
                <a16:creationId xmlns:a16="http://schemas.microsoft.com/office/drawing/2014/main" id="{24537634-A155-8999-51CF-8E2849D35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427" y="3607357"/>
            <a:ext cx="230846" cy="230846"/>
          </a:xfrm>
          <a:prstGeom prst="rect">
            <a:avLst/>
          </a:prstGeom>
        </p:spPr>
      </p:pic>
      <p:pic>
        <p:nvPicPr>
          <p:cNvPr id="9" name="Picture 8" descr="A picture containing clipart, vector graphics&#10;&#10;Description automatically generated">
            <a:extLst>
              <a:ext uri="{FF2B5EF4-FFF2-40B4-BE49-F238E27FC236}">
                <a16:creationId xmlns:a16="http://schemas.microsoft.com/office/drawing/2014/main" id="{8CCC9BE4-1A31-167B-DC63-8E6A956DD9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630" y="3259834"/>
            <a:ext cx="230846" cy="230846"/>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605F199A-8771-50E7-0B69-289F0C09FC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427" y="3964044"/>
            <a:ext cx="230846" cy="230846"/>
          </a:xfrm>
          <a:prstGeom prst="rect">
            <a:avLst/>
          </a:prstGeom>
        </p:spPr>
      </p:pic>
      <p:pic>
        <p:nvPicPr>
          <p:cNvPr id="13" name="Picture 12" descr="Icon, qr code&#10;&#10;Description automatically generated">
            <a:extLst>
              <a:ext uri="{FF2B5EF4-FFF2-40B4-BE49-F238E27FC236}">
                <a16:creationId xmlns:a16="http://schemas.microsoft.com/office/drawing/2014/main" id="{86A0E3B8-6320-3783-6236-7C721C5AF0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262" y="2904127"/>
            <a:ext cx="247214" cy="2472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368264" y="6328855"/>
            <a:ext cx="3771688" cy="360000"/>
          </a:xfrm>
        </p:spPr>
        <p:txBody>
          <a:bodyPr/>
          <a:lstStyle/>
          <a:p>
            <a:r>
              <a:rPr lang="en-GB" noProof="0" dirty="0"/>
              <a:t>Cancer Personalised Care and Support – Report summary</a:t>
            </a:r>
          </a:p>
          <a:p>
            <a:r>
              <a:rPr lang="en-GB" dirty="0"/>
              <a:t>Citizen Ambassador Programme June 2022</a:t>
            </a:r>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dirty="0"/>
          </a:p>
        </p:txBody>
      </p:sp>
      <p:sp>
        <p:nvSpPr>
          <p:cNvPr id="7" name="Title 6"/>
          <p:cNvSpPr>
            <a:spLocks noGrp="1"/>
          </p:cNvSpPr>
          <p:nvPr>
            <p:ph type="title"/>
          </p:nvPr>
        </p:nvSpPr>
        <p:spPr>
          <a:xfrm>
            <a:off x="674454" y="617524"/>
            <a:ext cx="7990746" cy="2739468"/>
          </a:xfrm>
        </p:spPr>
        <p:txBody>
          <a:bodyPr/>
          <a:lstStyle/>
          <a:p>
            <a:r>
              <a:rPr lang="en-GB" sz="1800" b="0" dirty="0">
                <a:solidFill>
                  <a:srgbClr val="0070C0"/>
                </a:solidFill>
                <a:effectLst/>
                <a:latin typeface="+mj-lt"/>
                <a:ea typeface="Calibri" panose="020F0502020204030204" pitchFamily="34" charset="0"/>
              </a:rPr>
              <a:t>The</a:t>
            </a:r>
            <a:r>
              <a:rPr lang="en-GB" sz="1800" b="0" dirty="0">
                <a:solidFill>
                  <a:srgbClr val="002060"/>
                </a:solidFill>
                <a:effectLst/>
                <a:latin typeface="+mj-lt"/>
                <a:ea typeface="Calibri" panose="020F0502020204030204" pitchFamily="34" charset="0"/>
              </a:rPr>
              <a:t> </a:t>
            </a:r>
            <a:r>
              <a:rPr lang="en-GB" sz="1800" b="0" u="sng" dirty="0">
                <a:solidFill>
                  <a:srgbClr val="000000"/>
                </a:solidFill>
                <a:effectLst/>
                <a:latin typeface="+mj-lt"/>
                <a:ea typeface="Calibri" panose="020F0502020204030204" pitchFamily="34" charset="0"/>
                <a:hlinkClick r:id="rId2"/>
              </a:rPr>
              <a:t>NHS Long Term Plan for Cancer</a:t>
            </a:r>
            <a:r>
              <a:rPr lang="en-GB" sz="1800" b="0" dirty="0">
                <a:solidFill>
                  <a:srgbClr val="000000"/>
                </a:solidFill>
                <a:effectLst/>
                <a:latin typeface="+mj-lt"/>
                <a:ea typeface="Calibri" panose="020F0502020204030204" pitchFamily="34" charset="0"/>
              </a:rPr>
              <a:t> </a:t>
            </a:r>
            <a:r>
              <a:rPr lang="en-GB" sz="1800" b="0" dirty="0">
                <a:solidFill>
                  <a:srgbClr val="0070C0"/>
                </a:solidFill>
                <a:effectLst/>
                <a:latin typeface="+mj-lt"/>
                <a:ea typeface="Calibri" panose="020F0502020204030204" pitchFamily="34" charset="0"/>
              </a:rPr>
              <a:t>states that – </a:t>
            </a:r>
            <a:br>
              <a:rPr lang="en-GB" sz="1800" b="0" dirty="0">
                <a:solidFill>
                  <a:srgbClr val="0070C0"/>
                </a:solidFill>
                <a:effectLst/>
                <a:latin typeface="+mj-lt"/>
                <a:ea typeface="Calibri" panose="020F0502020204030204" pitchFamily="34" charset="0"/>
              </a:rPr>
            </a:br>
            <a:br>
              <a:rPr lang="en-GB" sz="1800" b="0" dirty="0">
                <a:solidFill>
                  <a:srgbClr val="0070C0"/>
                </a:solidFill>
                <a:effectLst/>
                <a:latin typeface="+mj-lt"/>
                <a:ea typeface="Calibri" panose="020F0502020204030204" pitchFamily="34" charset="0"/>
              </a:rPr>
            </a:br>
            <a:r>
              <a:rPr lang="en-GB" sz="2400" dirty="0">
                <a:solidFill>
                  <a:srgbClr val="0070C0"/>
                </a:solidFill>
                <a:effectLst/>
                <a:latin typeface="+mj-lt"/>
                <a:ea typeface="Calibri" panose="020F0502020204030204" pitchFamily="34" charset="0"/>
              </a:rPr>
              <a:t>“by 2021, where appropriate, every person diagnosed with cancer will have access to personalised care, including needs assessment, a care plan and health and wellbeing information and support.” </a:t>
            </a:r>
            <a:br>
              <a:rPr lang="en-GB" sz="2400" i="1" dirty="0">
                <a:solidFill>
                  <a:srgbClr val="0070C0"/>
                </a:solidFill>
                <a:effectLst/>
                <a:latin typeface="+mj-lt"/>
                <a:ea typeface="Calibri" panose="020F0502020204030204" pitchFamily="34" charset="0"/>
              </a:rPr>
            </a:br>
            <a:br>
              <a:rPr lang="en-GB" sz="2400" i="1" dirty="0">
                <a:solidFill>
                  <a:srgbClr val="0070C0"/>
                </a:solidFill>
                <a:effectLst/>
                <a:latin typeface="+mj-lt"/>
                <a:ea typeface="Calibri" panose="020F0502020204030204" pitchFamily="34" charset="0"/>
              </a:rPr>
            </a:br>
            <a:br>
              <a:rPr lang="en-GB" sz="1800" i="1" dirty="0">
                <a:solidFill>
                  <a:srgbClr val="0070C0"/>
                </a:solidFill>
                <a:effectLst/>
                <a:latin typeface="+mj-lt"/>
                <a:ea typeface="Calibri" panose="020F0502020204030204" pitchFamily="34" charset="0"/>
              </a:rPr>
            </a:br>
            <a:endParaRPr lang="en-GB" dirty="0">
              <a:solidFill>
                <a:srgbClr val="0070C0"/>
              </a:solidFill>
              <a:latin typeface="+mj-lt"/>
            </a:endParaRPr>
          </a:p>
        </p:txBody>
      </p:sp>
      <p:sp>
        <p:nvSpPr>
          <p:cNvPr id="8" name="Text Placeholder 7"/>
          <p:cNvSpPr>
            <a:spLocks noGrp="1"/>
          </p:cNvSpPr>
          <p:nvPr>
            <p:ph type="body" sz="quarter" idx="13"/>
          </p:nvPr>
        </p:nvSpPr>
        <p:spPr>
          <a:xfrm>
            <a:off x="674455" y="3356992"/>
            <a:ext cx="3897546" cy="2232248"/>
          </a:xfrm>
        </p:spPr>
        <p:txBody>
          <a:bodyPr/>
          <a:lstStyle/>
          <a:p>
            <a:r>
              <a:rPr lang="en-GB" sz="1800" b="0" dirty="0">
                <a:solidFill>
                  <a:srgbClr val="0070C0"/>
                </a:solidFill>
                <a:effectLst/>
                <a:latin typeface="+mj-lt"/>
                <a:ea typeface="Calibri" panose="020F0502020204030204" pitchFamily="34" charset="0"/>
              </a:rPr>
              <a:t>Significant progress has already been made on this front with Cancer Alliances, Integrated Care Systems (ICS), trusts and GP practices working together to offer personalised care interventions</a:t>
            </a:r>
            <a:r>
              <a:rPr lang="en-GB" sz="1800" b="0" dirty="0">
                <a:solidFill>
                  <a:srgbClr val="004C6B"/>
                </a:solidFill>
                <a:effectLst/>
                <a:latin typeface="+mj-lt"/>
                <a:ea typeface="Calibri" panose="020F0502020204030204" pitchFamily="34" charset="0"/>
              </a:rPr>
              <a:t>.</a:t>
            </a:r>
            <a:endParaRPr lang="en-GB" b="0" dirty="0">
              <a:solidFill>
                <a:srgbClr val="004C6B"/>
              </a:solidFill>
              <a:latin typeface="+mj-lt"/>
            </a:endParaRPr>
          </a:p>
        </p:txBody>
      </p:sp>
      <p:pic>
        <p:nvPicPr>
          <p:cNvPr id="5" name="Picture 4" descr="Graphical user interface&#10;&#10;Description automatically generated">
            <a:extLst>
              <a:ext uri="{FF2B5EF4-FFF2-40B4-BE49-F238E27FC236}">
                <a16:creationId xmlns:a16="http://schemas.microsoft.com/office/drawing/2014/main" id="{F8EB546D-DE4E-ABE7-E6D3-273ADD134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838" y="2103865"/>
            <a:ext cx="4404990" cy="44049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8000" y="1712196"/>
            <a:ext cx="8208000" cy="4103968"/>
          </a:xfrm>
        </p:spPr>
        <p:txBody>
          <a:bodyPr/>
          <a:lstStyle/>
          <a:p>
            <a:pPr marL="6350" indent="-6350">
              <a:lnSpc>
                <a:spcPct val="107000"/>
              </a:lnSpc>
              <a:spcAft>
                <a:spcPts val="600"/>
              </a:spcAft>
            </a:pPr>
            <a:r>
              <a:rPr lang="en-GB" sz="1600" dirty="0">
                <a:solidFill>
                  <a:srgbClr val="0070C0"/>
                </a:solidFill>
                <a:effectLst/>
                <a:latin typeface="+mj-lt"/>
                <a:ea typeface="Calibri" panose="020F0502020204030204" pitchFamily="34" charset="0"/>
                <a:cs typeface="Calibri" panose="020F0502020204030204" pitchFamily="34" charset="0"/>
              </a:rPr>
              <a:t>The purpose of this project was to engage with patients who have already been diagnosed with cancer, or their carers to understand their experience of the process.</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r>
              <a:rPr lang="en-GB" sz="1600" dirty="0">
                <a:solidFill>
                  <a:srgbClr val="0070C0"/>
                </a:solidFill>
                <a:effectLst/>
                <a:latin typeface="+mj-lt"/>
                <a:ea typeface="Calibri" panose="020F0502020204030204" pitchFamily="34" charset="0"/>
              </a:rPr>
              <a:t>The aim was to understand what the experience of patients, carers and family members has been like, and to investigate what Personalised Care and Support Services they have found beneficial or may be missing during different stages of the cancer pathway.</a:t>
            </a:r>
            <a:endParaRPr lang="en-GB" sz="1600" dirty="0">
              <a:solidFill>
                <a:srgbClr val="0070C0"/>
              </a:solidFill>
              <a:latin typeface="+mj-lt"/>
            </a:endParaRPr>
          </a:p>
          <a:p>
            <a:pPr lvl="1"/>
            <a:r>
              <a:rPr lang="en-GB" sz="1600" dirty="0">
                <a:solidFill>
                  <a:srgbClr val="0070C0"/>
                </a:solidFill>
                <a:effectLst/>
                <a:latin typeface="+mj-lt"/>
                <a:ea typeface="Calibri" panose="020F0502020204030204" pitchFamily="34" charset="0"/>
                <a:cs typeface="Calibri" panose="020F0502020204030204" pitchFamily="34" charset="0"/>
              </a:rPr>
              <a:t>The data collection method was semi-structured interviews  chosen as it allowed themes to be explored in-depth while also allowing for participants to raise new themes and ideas </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lvl="1"/>
            <a:r>
              <a:rPr lang="en-GB" sz="1600" dirty="0">
                <a:solidFill>
                  <a:srgbClr val="0070C0"/>
                </a:solidFill>
                <a:effectLst/>
                <a:latin typeface="+mj-lt"/>
                <a:ea typeface="Calibri" panose="020F0502020204030204" pitchFamily="34" charset="0"/>
              </a:rPr>
              <a:t>Interviews were carried out by the Citizen Ambassador for Cancer from Healthwatch Surrey</a:t>
            </a:r>
          </a:p>
          <a:p>
            <a:pPr lvl="1"/>
            <a:r>
              <a:rPr lang="en-GB" sz="1600" dirty="0">
                <a:solidFill>
                  <a:srgbClr val="0070C0"/>
                </a:solidFill>
                <a:latin typeface="+mj-lt"/>
              </a:rPr>
              <a:t>The size of the study was limited by the number of participants who agreed to take part</a:t>
            </a:r>
          </a:p>
        </p:txBody>
      </p:sp>
      <p:sp>
        <p:nvSpPr>
          <p:cNvPr id="17" name="Footer Placeholder 16"/>
          <p:cNvSpPr>
            <a:spLocks noGrp="1"/>
          </p:cNvSpPr>
          <p:nvPr>
            <p:ph type="ftr" sz="quarter" idx="11"/>
          </p:nvPr>
        </p:nvSpPr>
        <p:spPr>
          <a:xfrm>
            <a:off x="368264" y="6328855"/>
            <a:ext cx="3627672" cy="360000"/>
          </a:xfrm>
        </p:spPr>
        <p:txBody>
          <a:bodyPr/>
          <a:lstStyle/>
          <a:p>
            <a:r>
              <a:rPr lang="en-GB" noProof="0" dirty="0"/>
              <a:t>Cancer Personalised Care and Support – Report summary</a:t>
            </a:r>
          </a:p>
          <a:p>
            <a:r>
              <a:rPr lang="en-GB" dirty="0"/>
              <a:t>Citizen Ambassador Programme June 2022</a:t>
            </a:r>
            <a:endParaRPr lang="en-GB" noProof="0" dirty="0"/>
          </a:p>
          <a:p>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3</a:t>
            </a:fld>
            <a:endParaRPr lang="en-GB" noProof="0" dirty="0"/>
          </a:p>
        </p:txBody>
      </p:sp>
      <p:sp>
        <p:nvSpPr>
          <p:cNvPr id="7" name="Title 6"/>
          <p:cNvSpPr>
            <a:spLocks noGrp="1"/>
          </p:cNvSpPr>
          <p:nvPr>
            <p:ph type="title"/>
          </p:nvPr>
        </p:nvSpPr>
        <p:spPr/>
        <p:txBody>
          <a:bodyPr/>
          <a:lstStyle/>
          <a:p>
            <a:r>
              <a:rPr lang="en-GB" dirty="0">
                <a:latin typeface="+mj-lt"/>
              </a:rPr>
              <a:t>Cancer Personalised Care and Support</a:t>
            </a:r>
          </a:p>
        </p:txBody>
      </p:sp>
      <p:sp>
        <p:nvSpPr>
          <p:cNvPr id="8" name="Text Placeholder 7"/>
          <p:cNvSpPr>
            <a:spLocks noGrp="1"/>
          </p:cNvSpPr>
          <p:nvPr>
            <p:ph type="body" sz="quarter" idx="13"/>
          </p:nvPr>
        </p:nvSpPr>
        <p:spPr>
          <a:xfrm>
            <a:off x="457200" y="1323027"/>
            <a:ext cx="8143875" cy="285750"/>
          </a:xfrm>
        </p:spPr>
        <p:txBody>
          <a:bodyPr/>
          <a:lstStyle/>
          <a:p>
            <a:pPr marL="6985" indent="-6985" algn="just">
              <a:lnSpc>
                <a:spcPct val="107000"/>
              </a:lnSpc>
              <a:spcAft>
                <a:spcPts val="800"/>
              </a:spcAft>
              <a:tabLst>
                <a:tab pos="45720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2E74B5"/>
                </a:solidFill>
                <a:effectLst/>
                <a:latin typeface="+mj-lt"/>
                <a:ea typeface="Calibri" panose="020F0502020204030204" pitchFamily="34" charset="0"/>
                <a:cs typeface="Calibri" panose="020F0502020204030204" pitchFamily="34" charset="0"/>
              </a:rPr>
              <a:t>Project Purpose and  Aims:</a:t>
            </a:r>
            <a:endParaRPr lang="en-GB"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50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02B18A31-7BBD-4CA1-862F-9BD65E0A113D}"/>
              </a:ext>
            </a:extLst>
          </p:cNvPr>
          <p:cNvSpPr>
            <a:spLocks noGrp="1"/>
          </p:cNvSpPr>
          <p:nvPr>
            <p:ph type="title"/>
          </p:nvPr>
        </p:nvSpPr>
        <p:spPr>
          <a:xfrm>
            <a:off x="457199" y="621754"/>
            <a:ext cx="8208000" cy="468000"/>
          </a:xfrm>
        </p:spPr>
        <p:txBody>
          <a:bodyPr/>
          <a:lstStyle/>
          <a:p>
            <a:r>
              <a:rPr lang="en-GB" dirty="0"/>
              <a:t>Demographics of those interviewed</a:t>
            </a:r>
            <a:br>
              <a:rPr lang="en-GB" dirty="0"/>
            </a:br>
            <a:endParaRPr lang="en-GB" dirty="0"/>
          </a:p>
        </p:txBody>
      </p:sp>
      <p:sp>
        <p:nvSpPr>
          <p:cNvPr id="3" name="Content Placeholder 2"/>
          <p:cNvSpPr>
            <a:spLocks noGrp="1"/>
          </p:cNvSpPr>
          <p:nvPr>
            <p:ph idx="1"/>
          </p:nvPr>
        </p:nvSpPr>
        <p:spPr/>
        <p:txBody>
          <a:bodyPr/>
          <a:lstStyle/>
          <a:p>
            <a:r>
              <a:rPr lang="en-GB" dirty="0"/>
              <a:t>.</a:t>
            </a:r>
          </a:p>
        </p:txBody>
      </p:sp>
      <p:sp>
        <p:nvSpPr>
          <p:cNvPr id="4" name="Footer Placeholder 3"/>
          <p:cNvSpPr>
            <a:spLocks noGrp="1"/>
          </p:cNvSpPr>
          <p:nvPr>
            <p:ph type="ftr" sz="quarter" idx="11"/>
          </p:nvPr>
        </p:nvSpPr>
        <p:spPr>
          <a:xfrm>
            <a:off x="376494" y="6236246"/>
            <a:ext cx="3835466" cy="360000"/>
          </a:xfrm>
        </p:spPr>
        <p:txBody>
          <a:bodyPr/>
          <a:lstStyle/>
          <a:p>
            <a:r>
              <a:rPr lang="en-GB" noProof="0" dirty="0"/>
              <a:t>Cancer Personalised Care and Support – Report summary</a:t>
            </a:r>
          </a:p>
          <a:p>
            <a:r>
              <a:rPr lang="en-GB" dirty="0"/>
              <a:t>Citizen Ambassador Programme June 2022</a:t>
            </a:r>
            <a:endParaRPr lang="en-GB" noProof="0" dirty="0"/>
          </a:p>
          <a:p>
            <a:endParaRPr lang="en-GB" noProof="0" dirty="0"/>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4</a:t>
            </a:fld>
            <a:endParaRPr lang="en-GB" noProof="0" dirty="0"/>
          </a:p>
        </p:txBody>
      </p:sp>
      <p:graphicFrame>
        <p:nvGraphicFramePr>
          <p:cNvPr id="29" name="Table 28">
            <a:extLst>
              <a:ext uri="{FF2B5EF4-FFF2-40B4-BE49-F238E27FC236}">
                <a16:creationId xmlns:a16="http://schemas.microsoft.com/office/drawing/2014/main" id="{9BCDA3BF-D2B0-32E5-F1E1-404FF967C699}"/>
              </a:ext>
            </a:extLst>
          </p:cNvPr>
          <p:cNvGraphicFramePr>
            <a:graphicFrameLocks noGrp="1"/>
          </p:cNvGraphicFramePr>
          <p:nvPr>
            <p:extLst>
              <p:ext uri="{D42A27DB-BD31-4B8C-83A1-F6EECF244321}">
                <p14:modId xmlns:p14="http://schemas.microsoft.com/office/powerpoint/2010/main" val="4265724714"/>
              </p:ext>
            </p:extLst>
          </p:nvPr>
        </p:nvGraphicFramePr>
        <p:xfrm>
          <a:off x="457199" y="1327402"/>
          <a:ext cx="3987800" cy="1871861"/>
        </p:xfrm>
        <a:graphic>
          <a:graphicData uri="http://schemas.openxmlformats.org/drawingml/2006/table">
            <a:tbl>
              <a:tblPr firstRow="1" bandRow="1">
                <a:tableStyleId>{5C22544A-7EE6-4342-B048-85BDC9FD1C3A}</a:tableStyleId>
              </a:tblPr>
              <a:tblGrid>
                <a:gridCol w="1993900">
                  <a:extLst>
                    <a:ext uri="{9D8B030D-6E8A-4147-A177-3AD203B41FA5}">
                      <a16:colId xmlns:a16="http://schemas.microsoft.com/office/drawing/2014/main" val="3698540646"/>
                    </a:ext>
                  </a:extLst>
                </a:gridCol>
                <a:gridCol w="1993900">
                  <a:extLst>
                    <a:ext uri="{9D8B030D-6E8A-4147-A177-3AD203B41FA5}">
                      <a16:colId xmlns:a16="http://schemas.microsoft.com/office/drawing/2014/main" val="2925873591"/>
                    </a:ext>
                  </a:extLst>
                </a:gridCol>
              </a:tblGrid>
              <a:tr h="381917">
                <a:tc>
                  <a:txBody>
                    <a:bodyPr/>
                    <a:lstStyle/>
                    <a:p>
                      <a:pPr>
                        <a:lnSpc>
                          <a:spcPct val="107000"/>
                        </a:lnSpc>
                        <a:spcAft>
                          <a:spcPts val="800"/>
                        </a:spcAft>
                      </a:pPr>
                      <a:r>
                        <a:rPr lang="en-GB" sz="1200" kern="1200">
                          <a:effectLst/>
                        </a:rPr>
                        <a:t>Diagnosis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572993110"/>
                  </a:ext>
                </a:extLst>
              </a:tr>
              <a:tr h="385806">
                <a:tc>
                  <a:txBody>
                    <a:bodyPr/>
                    <a:lstStyle/>
                    <a:p>
                      <a:pPr>
                        <a:lnSpc>
                          <a:spcPct val="107000"/>
                        </a:lnSpc>
                        <a:spcAft>
                          <a:spcPts val="800"/>
                        </a:spcAft>
                      </a:pPr>
                      <a:r>
                        <a:rPr lang="en-GB" sz="1200" kern="1200">
                          <a:effectLst/>
                        </a:rPr>
                        <a:t>Bowel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ctr">
                        <a:lnSpc>
                          <a:spcPct val="107000"/>
                        </a:lnSpc>
                        <a:spcAft>
                          <a:spcPts val="800"/>
                        </a:spcAft>
                      </a:pPr>
                      <a:r>
                        <a:rPr lang="en-GB" sz="1200" kern="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3168363441"/>
                  </a:ext>
                </a:extLst>
              </a:tr>
              <a:tr h="381917">
                <a:tc>
                  <a:txBody>
                    <a:bodyPr/>
                    <a:lstStyle/>
                    <a:p>
                      <a:pPr>
                        <a:lnSpc>
                          <a:spcPct val="107000"/>
                        </a:lnSpc>
                        <a:spcAft>
                          <a:spcPts val="800"/>
                        </a:spcAft>
                      </a:pPr>
                      <a:r>
                        <a:rPr lang="en-GB" sz="1200" kern="1200">
                          <a:effectLst/>
                        </a:rPr>
                        <a:t>Head and Neck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ctr">
                        <a:lnSpc>
                          <a:spcPct val="107000"/>
                        </a:lnSpc>
                        <a:spcAft>
                          <a:spcPts val="800"/>
                        </a:spcAft>
                      </a:pPr>
                      <a:r>
                        <a:rPr lang="en-GB" sz="1200" kern="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994127053"/>
                  </a:ext>
                </a:extLst>
              </a:tr>
              <a:tr h="402141">
                <a:tc>
                  <a:txBody>
                    <a:bodyPr/>
                    <a:lstStyle/>
                    <a:p>
                      <a:pPr>
                        <a:lnSpc>
                          <a:spcPct val="107000"/>
                        </a:lnSpc>
                        <a:spcAft>
                          <a:spcPts val="800"/>
                        </a:spcAft>
                      </a:pPr>
                      <a:r>
                        <a:rPr lang="en-GB" sz="1200" kern="1200" dirty="0">
                          <a:effectLst/>
                        </a:rPr>
                        <a:t>Melanoma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ctr">
                        <a:lnSpc>
                          <a:spcPct val="107000"/>
                        </a:lnSpc>
                        <a:spcAft>
                          <a:spcPts val="800"/>
                        </a:spcAft>
                      </a:pPr>
                      <a:r>
                        <a:rPr lang="en-GB" sz="1200" kern="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325483955"/>
                  </a:ext>
                </a:extLst>
              </a:tr>
              <a:tr h="320080">
                <a:tc>
                  <a:txBody>
                    <a:bodyPr/>
                    <a:lstStyle/>
                    <a:p>
                      <a:pPr>
                        <a:lnSpc>
                          <a:spcPct val="107000"/>
                        </a:lnSpc>
                        <a:spcAft>
                          <a:spcPts val="800"/>
                        </a:spcAft>
                      </a:pPr>
                      <a:r>
                        <a:rPr lang="en-GB" sz="1200" kern="1200" dirty="0">
                          <a:effectLst/>
                        </a:rPr>
                        <a:t>Prostate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ctr">
                        <a:lnSpc>
                          <a:spcPct val="107000"/>
                        </a:lnSpc>
                        <a:spcAft>
                          <a:spcPts val="800"/>
                        </a:spcAft>
                      </a:pPr>
                      <a:r>
                        <a:rPr lang="en-GB" sz="1200" kern="12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2445294984"/>
                  </a:ext>
                </a:extLst>
              </a:tr>
            </a:tbl>
          </a:graphicData>
        </a:graphic>
      </p:graphicFrame>
      <p:sp>
        <p:nvSpPr>
          <p:cNvPr id="30" name="Rectangle 1">
            <a:extLst>
              <a:ext uri="{FF2B5EF4-FFF2-40B4-BE49-F238E27FC236}">
                <a16:creationId xmlns:a16="http://schemas.microsoft.com/office/drawing/2014/main" id="{B98908F8-FF0A-EF38-546B-81F438E594CF}"/>
              </a:ext>
            </a:extLst>
          </p:cNvPr>
          <p:cNvSpPr>
            <a:spLocks noChangeArrowheads="1"/>
          </p:cNvSpPr>
          <p:nvPr/>
        </p:nvSpPr>
        <p:spPr bwMode="auto">
          <a:xfrm>
            <a:off x="457200" y="16716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b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1" name="Table 30">
            <a:extLst>
              <a:ext uri="{FF2B5EF4-FFF2-40B4-BE49-F238E27FC236}">
                <a16:creationId xmlns:a16="http://schemas.microsoft.com/office/drawing/2014/main" id="{BE73FC49-4EBD-8D28-D94A-9E7633B15FCF}"/>
              </a:ext>
            </a:extLst>
          </p:cNvPr>
          <p:cNvGraphicFramePr>
            <a:graphicFrameLocks noGrp="1"/>
          </p:cNvGraphicFramePr>
          <p:nvPr>
            <p:extLst>
              <p:ext uri="{D42A27DB-BD31-4B8C-83A1-F6EECF244321}">
                <p14:modId xmlns:p14="http://schemas.microsoft.com/office/powerpoint/2010/main" val="4143777030"/>
              </p:ext>
            </p:extLst>
          </p:nvPr>
        </p:nvGraphicFramePr>
        <p:xfrm>
          <a:off x="457198" y="3424335"/>
          <a:ext cx="3987801" cy="2322642"/>
        </p:xfrm>
        <a:graphic>
          <a:graphicData uri="http://schemas.openxmlformats.org/drawingml/2006/table">
            <a:tbl>
              <a:tblPr firstRow="1" bandRow="1">
                <a:tableStyleId>{5C22544A-7EE6-4342-B048-85BDC9FD1C3A}</a:tableStyleId>
              </a:tblPr>
              <a:tblGrid>
                <a:gridCol w="3987801">
                  <a:extLst>
                    <a:ext uri="{9D8B030D-6E8A-4147-A177-3AD203B41FA5}">
                      <a16:colId xmlns:a16="http://schemas.microsoft.com/office/drawing/2014/main" val="423435207"/>
                    </a:ext>
                  </a:extLst>
                </a:gridCol>
              </a:tblGrid>
              <a:tr h="376500">
                <a:tc>
                  <a:txBody>
                    <a:bodyPr/>
                    <a:lstStyle/>
                    <a:p>
                      <a:pPr>
                        <a:lnSpc>
                          <a:spcPct val="107000"/>
                        </a:lnSpc>
                        <a:spcAft>
                          <a:spcPts val="800"/>
                        </a:spcAft>
                      </a:pPr>
                      <a:r>
                        <a:rPr lang="en-GB" sz="1100" dirty="0">
                          <a:effectLst/>
                        </a:rPr>
                        <a:t>Type and Route of Referral/Treatment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850562051"/>
                  </a:ext>
                </a:extLst>
              </a:tr>
              <a:tr h="380334">
                <a:tc>
                  <a:txBody>
                    <a:bodyPr/>
                    <a:lstStyle/>
                    <a:p>
                      <a:pPr marL="0" lvl="0" indent="0">
                        <a:lnSpc>
                          <a:spcPct val="107000"/>
                        </a:lnSpc>
                        <a:spcAft>
                          <a:spcPts val="795"/>
                        </a:spcAft>
                        <a:buFont typeface="+mj-lt"/>
                        <a:buNone/>
                      </a:pPr>
                      <a:r>
                        <a:rPr lang="en-GB" sz="1100" dirty="0">
                          <a:effectLst/>
                        </a:rPr>
                        <a:t>1. NHS to Private Practice</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3404461781"/>
                  </a:ext>
                </a:extLst>
              </a:tr>
              <a:tr h="376500">
                <a:tc>
                  <a:txBody>
                    <a:bodyPr/>
                    <a:lstStyle/>
                    <a:p>
                      <a:pPr marL="0" lvl="0" indent="0">
                        <a:lnSpc>
                          <a:spcPct val="107000"/>
                        </a:lnSpc>
                        <a:spcAft>
                          <a:spcPts val="795"/>
                        </a:spcAft>
                        <a:buFont typeface="+mj-lt"/>
                        <a:buNone/>
                      </a:pPr>
                      <a:r>
                        <a:rPr lang="en-GB" sz="1100" dirty="0">
                          <a:effectLst/>
                        </a:rPr>
                        <a:t>2. Private Practice to NHS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403400036"/>
                  </a:ext>
                </a:extLst>
              </a:tr>
              <a:tr h="396436">
                <a:tc>
                  <a:txBody>
                    <a:bodyPr/>
                    <a:lstStyle/>
                    <a:p>
                      <a:pPr marL="0" lvl="0" indent="0">
                        <a:lnSpc>
                          <a:spcPct val="107000"/>
                        </a:lnSpc>
                        <a:spcAft>
                          <a:spcPts val="795"/>
                        </a:spcAft>
                        <a:buFont typeface="+mj-lt"/>
                        <a:buNone/>
                      </a:pPr>
                      <a:r>
                        <a:rPr lang="en-GB" sz="1100" dirty="0">
                          <a:effectLst/>
                        </a:rPr>
                        <a:t>3. Screening to NHS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934558156"/>
                  </a:ext>
                </a:extLst>
              </a:tr>
              <a:tr h="396436">
                <a:tc>
                  <a:txBody>
                    <a:bodyPr/>
                    <a:lstStyle/>
                    <a:p>
                      <a:pPr marL="0" lvl="0" indent="0">
                        <a:lnSpc>
                          <a:spcPct val="107000"/>
                        </a:lnSpc>
                        <a:spcAft>
                          <a:spcPts val="795"/>
                        </a:spcAft>
                        <a:buFont typeface="+mj-lt"/>
                        <a:buNone/>
                      </a:pPr>
                      <a:r>
                        <a:rPr lang="en-GB" sz="1100" dirty="0">
                          <a:effectLst/>
                        </a:rPr>
                        <a:t>4. GP to NHS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3234566927"/>
                  </a:ext>
                </a:extLst>
              </a:tr>
              <a:tr h="396436">
                <a:tc>
                  <a:txBody>
                    <a:bodyPr/>
                    <a:lstStyle/>
                    <a:p>
                      <a:pPr marL="0" lvl="0" indent="0">
                        <a:lnSpc>
                          <a:spcPct val="107000"/>
                        </a:lnSpc>
                        <a:spcAft>
                          <a:spcPts val="795"/>
                        </a:spcAft>
                        <a:buFont typeface="+mj-lt"/>
                        <a:buNone/>
                      </a:pPr>
                      <a:r>
                        <a:rPr lang="en-GB" sz="1100" dirty="0">
                          <a:effectLst/>
                        </a:rPr>
                        <a:t>5. Acute Care (NHS) to NHS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732807520"/>
                  </a:ext>
                </a:extLst>
              </a:tr>
            </a:tbl>
          </a:graphicData>
        </a:graphic>
      </p:graphicFrame>
      <p:graphicFrame>
        <p:nvGraphicFramePr>
          <p:cNvPr id="32" name="Table 31">
            <a:extLst>
              <a:ext uri="{FF2B5EF4-FFF2-40B4-BE49-F238E27FC236}">
                <a16:creationId xmlns:a16="http://schemas.microsoft.com/office/drawing/2014/main" id="{261CBB0E-B07E-646C-9A27-EE1D3F502E71}"/>
              </a:ext>
            </a:extLst>
          </p:cNvPr>
          <p:cNvGraphicFramePr>
            <a:graphicFrameLocks noGrp="1"/>
          </p:cNvGraphicFramePr>
          <p:nvPr>
            <p:extLst>
              <p:ext uri="{D42A27DB-BD31-4B8C-83A1-F6EECF244321}">
                <p14:modId xmlns:p14="http://schemas.microsoft.com/office/powerpoint/2010/main" val="1091000002"/>
              </p:ext>
            </p:extLst>
          </p:nvPr>
        </p:nvGraphicFramePr>
        <p:xfrm>
          <a:off x="4609322" y="2732881"/>
          <a:ext cx="3951546" cy="1271587"/>
        </p:xfrm>
        <a:graphic>
          <a:graphicData uri="http://schemas.openxmlformats.org/drawingml/2006/table">
            <a:tbl>
              <a:tblPr firstRow="1" bandRow="1">
                <a:tableStyleId>{5C22544A-7EE6-4342-B048-85BDC9FD1C3A}</a:tableStyleId>
              </a:tblPr>
              <a:tblGrid>
                <a:gridCol w="1975773">
                  <a:extLst>
                    <a:ext uri="{9D8B030D-6E8A-4147-A177-3AD203B41FA5}">
                      <a16:colId xmlns:a16="http://schemas.microsoft.com/office/drawing/2014/main" val="3760567325"/>
                    </a:ext>
                  </a:extLst>
                </a:gridCol>
                <a:gridCol w="1975773">
                  <a:extLst>
                    <a:ext uri="{9D8B030D-6E8A-4147-A177-3AD203B41FA5}">
                      <a16:colId xmlns:a16="http://schemas.microsoft.com/office/drawing/2014/main" val="2775015959"/>
                    </a:ext>
                  </a:extLst>
                </a:gridCol>
              </a:tblGrid>
              <a:tr h="312957">
                <a:tc>
                  <a:txBody>
                    <a:bodyPr/>
                    <a:lstStyle/>
                    <a:p>
                      <a:pPr algn="l">
                        <a:lnSpc>
                          <a:spcPct val="107000"/>
                        </a:lnSpc>
                        <a:spcAft>
                          <a:spcPts val="800"/>
                        </a:spcAft>
                      </a:pPr>
                      <a:r>
                        <a:rPr lang="en-GB" sz="1100" dirty="0">
                          <a:effectLst/>
                        </a:rPr>
                        <a:t>Stage of disease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pPr>
                      <a:endParaRPr lang="en-GB" sz="1100" dirty="0">
                        <a:effectLst/>
                        <a:latin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004919427"/>
                  </a:ext>
                </a:extLst>
              </a:tr>
              <a:tr h="316144">
                <a:tc>
                  <a:txBody>
                    <a:bodyPr/>
                    <a:lstStyle/>
                    <a:p>
                      <a:pPr algn="l">
                        <a:lnSpc>
                          <a:spcPct val="107000"/>
                        </a:lnSpc>
                        <a:spcAft>
                          <a:spcPts val="800"/>
                        </a:spcAft>
                      </a:pPr>
                      <a:r>
                        <a:rPr lang="en-GB" sz="1100">
                          <a:effectLst/>
                        </a:rPr>
                        <a:t>Local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2782873841"/>
                  </a:ext>
                </a:extLst>
              </a:tr>
              <a:tr h="312957">
                <a:tc>
                  <a:txBody>
                    <a:bodyPr/>
                    <a:lstStyle/>
                    <a:p>
                      <a:pPr algn="l">
                        <a:lnSpc>
                          <a:spcPct val="107000"/>
                        </a:lnSpc>
                        <a:spcAft>
                          <a:spcPts val="800"/>
                        </a:spcAft>
                      </a:pPr>
                      <a:r>
                        <a:rPr lang="en-GB" sz="1100">
                          <a:effectLst/>
                        </a:rPr>
                        <a:t>Regional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1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926159543"/>
                  </a:ext>
                </a:extLst>
              </a:tr>
              <a:tr h="329529">
                <a:tc>
                  <a:txBody>
                    <a:bodyPr/>
                    <a:lstStyle/>
                    <a:p>
                      <a:pPr algn="l">
                        <a:lnSpc>
                          <a:spcPct val="107000"/>
                        </a:lnSpc>
                        <a:spcAft>
                          <a:spcPts val="800"/>
                        </a:spcAft>
                      </a:pPr>
                      <a:r>
                        <a:rPr lang="en-GB" sz="1100">
                          <a:effectLst/>
                        </a:rPr>
                        <a:t>Advanced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100" kern="12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2210370407"/>
                  </a:ext>
                </a:extLst>
              </a:tr>
            </a:tbl>
          </a:graphicData>
        </a:graphic>
      </p:graphicFrame>
      <p:graphicFrame>
        <p:nvGraphicFramePr>
          <p:cNvPr id="33" name="Table 32">
            <a:extLst>
              <a:ext uri="{FF2B5EF4-FFF2-40B4-BE49-F238E27FC236}">
                <a16:creationId xmlns:a16="http://schemas.microsoft.com/office/drawing/2014/main" id="{BAC5342B-A54B-8FDC-BEB1-84F3FE460CDD}"/>
              </a:ext>
            </a:extLst>
          </p:cNvPr>
          <p:cNvGraphicFramePr>
            <a:graphicFrameLocks noGrp="1"/>
          </p:cNvGraphicFramePr>
          <p:nvPr>
            <p:extLst>
              <p:ext uri="{D42A27DB-BD31-4B8C-83A1-F6EECF244321}">
                <p14:modId xmlns:p14="http://schemas.microsoft.com/office/powerpoint/2010/main" val="3630069454"/>
              </p:ext>
            </p:extLst>
          </p:nvPr>
        </p:nvGraphicFramePr>
        <p:xfrm>
          <a:off x="4609322" y="1337655"/>
          <a:ext cx="3951546" cy="1330079"/>
        </p:xfrm>
        <a:graphic>
          <a:graphicData uri="http://schemas.openxmlformats.org/drawingml/2006/table">
            <a:tbl>
              <a:tblPr firstRow="1" bandRow="1">
                <a:tableStyleId>{5C22544A-7EE6-4342-B048-85BDC9FD1C3A}</a:tableStyleId>
              </a:tblPr>
              <a:tblGrid>
                <a:gridCol w="1975773">
                  <a:extLst>
                    <a:ext uri="{9D8B030D-6E8A-4147-A177-3AD203B41FA5}">
                      <a16:colId xmlns:a16="http://schemas.microsoft.com/office/drawing/2014/main" val="1434509715"/>
                    </a:ext>
                  </a:extLst>
                </a:gridCol>
                <a:gridCol w="1975773">
                  <a:extLst>
                    <a:ext uri="{9D8B030D-6E8A-4147-A177-3AD203B41FA5}">
                      <a16:colId xmlns:a16="http://schemas.microsoft.com/office/drawing/2014/main" val="929657850"/>
                    </a:ext>
                  </a:extLst>
                </a:gridCol>
              </a:tblGrid>
              <a:tr h="354057">
                <a:tc>
                  <a:txBody>
                    <a:bodyPr/>
                    <a:lstStyle/>
                    <a:p>
                      <a:pPr>
                        <a:lnSpc>
                          <a:spcPct val="107000"/>
                        </a:lnSpc>
                        <a:spcAft>
                          <a:spcPts val="800"/>
                        </a:spcAft>
                      </a:pPr>
                      <a:r>
                        <a:rPr lang="en-GB" sz="1100" dirty="0">
                          <a:effectLst/>
                        </a:rPr>
                        <a:t>Year of diagnosis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ctr">
                        <a:lnSpc>
                          <a:spcPct val="107000"/>
                        </a:lnSpc>
                      </a:pPr>
                      <a:endParaRPr lang="en-GB" sz="1100" dirty="0">
                        <a:effectLst/>
                        <a:latin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2977012900"/>
                  </a:ext>
                </a:extLst>
              </a:tr>
              <a:tr h="357662">
                <a:tc>
                  <a:txBody>
                    <a:bodyPr/>
                    <a:lstStyle/>
                    <a:p>
                      <a:pPr>
                        <a:lnSpc>
                          <a:spcPct val="107000"/>
                        </a:lnSpc>
                        <a:spcAft>
                          <a:spcPts val="800"/>
                        </a:spcAft>
                      </a:pPr>
                      <a:r>
                        <a:rPr lang="en-GB" sz="1100">
                          <a:effectLst/>
                        </a:rPr>
                        <a:t>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1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493424296"/>
                  </a:ext>
                </a:extLst>
              </a:tr>
              <a:tr h="0">
                <a:tc>
                  <a:txBody>
                    <a:bodyPr/>
                    <a:lstStyle/>
                    <a:p>
                      <a:pPr>
                        <a:lnSpc>
                          <a:spcPct val="107000"/>
                        </a:lnSpc>
                        <a:spcAft>
                          <a:spcPts val="800"/>
                        </a:spcAft>
                      </a:pPr>
                      <a:r>
                        <a:rPr lang="en-GB" sz="1100">
                          <a:effectLst/>
                        </a:rPr>
                        <a:t>2020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1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3817029925"/>
                  </a:ext>
                </a:extLst>
              </a:tr>
              <a:tr h="372805">
                <a:tc>
                  <a:txBody>
                    <a:bodyPr/>
                    <a:lstStyle/>
                    <a:p>
                      <a:pPr>
                        <a:lnSpc>
                          <a:spcPct val="107000"/>
                        </a:lnSpc>
                        <a:spcAft>
                          <a:spcPts val="800"/>
                        </a:spcAft>
                      </a:pPr>
                      <a:r>
                        <a:rPr lang="en-GB" sz="1100">
                          <a:effectLst/>
                        </a:rPr>
                        <a:t>2021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1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3356536103"/>
                  </a:ext>
                </a:extLst>
              </a:tr>
            </a:tbl>
          </a:graphicData>
        </a:graphic>
      </p:graphicFrame>
      <p:sp>
        <p:nvSpPr>
          <p:cNvPr id="34" name="Rectangle 2">
            <a:extLst>
              <a:ext uri="{FF2B5EF4-FFF2-40B4-BE49-F238E27FC236}">
                <a16:creationId xmlns:a16="http://schemas.microsoft.com/office/drawing/2014/main" id="{13AADED8-552A-B020-A9DA-C46415675A8D}"/>
              </a:ext>
            </a:extLst>
          </p:cNvPr>
          <p:cNvSpPr>
            <a:spLocks noChangeArrowheads="1"/>
          </p:cNvSpPr>
          <p:nvPr/>
        </p:nvSpPr>
        <p:spPr bwMode="auto">
          <a:xfrm>
            <a:off x="2627671" y="32029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5" name="Table 34">
            <a:extLst>
              <a:ext uri="{FF2B5EF4-FFF2-40B4-BE49-F238E27FC236}">
                <a16:creationId xmlns:a16="http://schemas.microsoft.com/office/drawing/2014/main" id="{8B02F1C0-ED24-E402-8CF5-F663128A65A1}"/>
              </a:ext>
            </a:extLst>
          </p:cNvPr>
          <p:cNvGraphicFramePr>
            <a:graphicFrameLocks noGrp="1"/>
          </p:cNvGraphicFramePr>
          <p:nvPr>
            <p:extLst>
              <p:ext uri="{D42A27DB-BD31-4B8C-83A1-F6EECF244321}">
                <p14:modId xmlns:p14="http://schemas.microsoft.com/office/powerpoint/2010/main" val="2073241913"/>
              </p:ext>
            </p:extLst>
          </p:nvPr>
        </p:nvGraphicFramePr>
        <p:xfrm>
          <a:off x="4621990" y="4071783"/>
          <a:ext cx="3938876" cy="736665"/>
        </p:xfrm>
        <a:graphic>
          <a:graphicData uri="http://schemas.openxmlformats.org/drawingml/2006/table">
            <a:tbl>
              <a:tblPr firstRow="1" bandRow="1">
                <a:tableStyleId>{5C22544A-7EE6-4342-B048-85BDC9FD1C3A}</a:tableStyleId>
              </a:tblPr>
              <a:tblGrid>
                <a:gridCol w="1969438">
                  <a:extLst>
                    <a:ext uri="{9D8B030D-6E8A-4147-A177-3AD203B41FA5}">
                      <a16:colId xmlns:a16="http://schemas.microsoft.com/office/drawing/2014/main" val="2916471282"/>
                    </a:ext>
                  </a:extLst>
                </a:gridCol>
                <a:gridCol w="1969438">
                  <a:extLst>
                    <a:ext uri="{9D8B030D-6E8A-4147-A177-3AD203B41FA5}">
                      <a16:colId xmlns:a16="http://schemas.microsoft.com/office/drawing/2014/main" val="2090234924"/>
                    </a:ext>
                  </a:extLst>
                </a:gridCol>
              </a:tblGrid>
              <a:tr h="208241">
                <a:tc>
                  <a:txBody>
                    <a:bodyPr/>
                    <a:lstStyle/>
                    <a:p>
                      <a:pPr>
                        <a:lnSpc>
                          <a:spcPct val="107000"/>
                        </a:lnSpc>
                        <a:spcAft>
                          <a:spcPts val="800"/>
                        </a:spcAft>
                      </a:pPr>
                      <a:r>
                        <a:rPr lang="en-GB" sz="1100" dirty="0">
                          <a:effectLst/>
                        </a:rPr>
                        <a:t>Gender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299413573"/>
                  </a:ext>
                </a:extLst>
              </a:tr>
              <a:tr h="208241">
                <a:tc>
                  <a:txBody>
                    <a:bodyPr/>
                    <a:lstStyle/>
                    <a:p>
                      <a:pPr>
                        <a:lnSpc>
                          <a:spcPct val="107000"/>
                        </a:lnSpc>
                        <a:spcAft>
                          <a:spcPts val="800"/>
                        </a:spcAft>
                      </a:pPr>
                      <a:r>
                        <a:rPr lang="en-GB" sz="1100" dirty="0">
                          <a:effectLst/>
                        </a:rPr>
                        <a:t>Male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100" dirty="0">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3730728027"/>
                  </a:ext>
                </a:extLst>
              </a:tr>
              <a:tr h="208241">
                <a:tc>
                  <a:txBody>
                    <a:bodyPr/>
                    <a:lstStyle/>
                    <a:p>
                      <a:pPr>
                        <a:lnSpc>
                          <a:spcPct val="107000"/>
                        </a:lnSpc>
                        <a:spcAft>
                          <a:spcPts val="800"/>
                        </a:spcAft>
                      </a:pPr>
                      <a:r>
                        <a:rPr lang="en-GB" sz="1100">
                          <a:effectLst/>
                        </a:rPr>
                        <a:t>Female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1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893653899"/>
                  </a:ext>
                </a:extLst>
              </a:tr>
            </a:tbl>
          </a:graphicData>
        </a:graphic>
      </p:graphicFrame>
      <p:graphicFrame>
        <p:nvGraphicFramePr>
          <p:cNvPr id="36" name="Table 35">
            <a:extLst>
              <a:ext uri="{FF2B5EF4-FFF2-40B4-BE49-F238E27FC236}">
                <a16:creationId xmlns:a16="http://schemas.microsoft.com/office/drawing/2014/main" id="{FB9A9525-11BE-F74A-7D3F-2B421DA3944C}"/>
              </a:ext>
            </a:extLst>
          </p:cNvPr>
          <p:cNvGraphicFramePr>
            <a:graphicFrameLocks noGrp="1"/>
          </p:cNvGraphicFramePr>
          <p:nvPr>
            <p:extLst>
              <p:ext uri="{D42A27DB-BD31-4B8C-83A1-F6EECF244321}">
                <p14:modId xmlns:p14="http://schemas.microsoft.com/office/powerpoint/2010/main" val="321635399"/>
              </p:ext>
            </p:extLst>
          </p:nvPr>
        </p:nvGraphicFramePr>
        <p:xfrm>
          <a:off x="4609320" y="4978816"/>
          <a:ext cx="4005886" cy="768161"/>
        </p:xfrm>
        <a:graphic>
          <a:graphicData uri="http://schemas.openxmlformats.org/drawingml/2006/table">
            <a:tbl>
              <a:tblPr firstRow="1" bandRow="1">
                <a:tableStyleId>{5C22544A-7EE6-4342-B048-85BDC9FD1C3A}</a:tableStyleId>
              </a:tblPr>
              <a:tblGrid>
                <a:gridCol w="2002943">
                  <a:extLst>
                    <a:ext uri="{9D8B030D-6E8A-4147-A177-3AD203B41FA5}">
                      <a16:colId xmlns:a16="http://schemas.microsoft.com/office/drawing/2014/main" val="1131639025"/>
                    </a:ext>
                  </a:extLst>
                </a:gridCol>
                <a:gridCol w="2002943">
                  <a:extLst>
                    <a:ext uri="{9D8B030D-6E8A-4147-A177-3AD203B41FA5}">
                      <a16:colId xmlns:a16="http://schemas.microsoft.com/office/drawing/2014/main" val="472387219"/>
                    </a:ext>
                  </a:extLst>
                </a:gridCol>
              </a:tblGrid>
              <a:tr h="244725">
                <a:tc>
                  <a:txBody>
                    <a:bodyPr/>
                    <a:lstStyle/>
                    <a:p>
                      <a:pPr>
                        <a:lnSpc>
                          <a:spcPct val="107000"/>
                        </a:lnSpc>
                        <a:spcAft>
                          <a:spcPts val="800"/>
                        </a:spcAft>
                      </a:pPr>
                      <a:r>
                        <a:rPr lang="en-GB" sz="1100">
                          <a:effectLst/>
                        </a:rPr>
                        <a: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444286088"/>
                  </a:ext>
                </a:extLst>
              </a:tr>
              <a:tr h="247217">
                <a:tc>
                  <a:txBody>
                    <a:bodyPr/>
                    <a:lstStyle/>
                    <a:p>
                      <a:pPr>
                        <a:lnSpc>
                          <a:spcPct val="107000"/>
                        </a:lnSpc>
                        <a:spcAft>
                          <a:spcPts val="800"/>
                        </a:spcAft>
                      </a:pPr>
                      <a:r>
                        <a:rPr lang="en-GB" sz="1200" dirty="0">
                          <a:effectLst/>
                        </a:rPr>
                        <a:t>Average 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200" dirty="0">
                          <a:effectLst/>
                        </a:rPr>
                        <a:t>64.5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196373255"/>
                  </a:ext>
                </a:extLst>
              </a:tr>
              <a:tr h="244725">
                <a:tc>
                  <a:txBody>
                    <a:bodyPr/>
                    <a:lstStyle/>
                    <a:p>
                      <a:pPr>
                        <a:lnSpc>
                          <a:spcPct val="107000"/>
                        </a:lnSpc>
                        <a:spcAft>
                          <a:spcPts val="800"/>
                        </a:spcAft>
                      </a:pPr>
                      <a:r>
                        <a:rPr lang="en-GB" sz="1200">
                          <a:effectLst/>
                        </a:rPr>
                        <a:t>Median age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tc>
                  <a:txBody>
                    <a:bodyPr/>
                    <a:lstStyle/>
                    <a:p>
                      <a:pPr algn="l">
                        <a:lnSpc>
                          <a:spcPct val="107000"/>
                        </a:lnSpc>
                        <a:spcAft>
                          <a:spcPts val="800"/>
                        </a:spcAft>
                      </a:pPr>
                      <a:r>
                        <a:rPr lang="en-GB" sz="1200" dirty="0">
                          <a:effectLst/>
                        </a:rPr>
                        <a:t>64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2316240685"/>
                  </a:ext>
                </a:extLst>
              </a:tr>
            </a:tbl>
          </a:graphicData>
        </a:graphic>
      </p:graphicFrame>
      <p:sp>
        <p:nvSpPr>
          <p:cNvPr id="37" name="Rectangle 3">
            <a:extLst>
              <a:ext uri="{FF2B5EF4-FFF2-40B4-BE49-F238E27FC236}">
                <a16:creationId xmlns:a16="http://schemas.microsoft.com/office/drawing/2014/main" id="{127364FD-9E20-CB70-4213-6D8FCFA4647F}"/>
              </a:ext>
            </a:extLst>
          </p:cNvPr>
          <p:cNvSpPr>
            <a:spLocks noChangeArrowheads="1"/>
          </p:cNvSpPr>
          <p:nvPr/>
        </p:nvSpPr>
        <p:spPr bwMode="auto">
          <a:xfrm>
            <a:off x="2641633" y="3368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96752"/>
            <a:ext cx="8208000" cy="4824048"/>
          </a:xfrm>
        </p:spPr>
        <p:txBody>
          <a:bodyPr/>
          <a:lstStyle/>
          <a:p>
            <a:pPr>
              <a:lnSpc>
                <a:spcPct val="107000"/>
              </a:lnSpc>
              <a:spcAft>
                <a:spcPts val="800"/>
              </a:spcAft>
            </a:pPr>
            <a:r>
              <a:rPr lang="en-GB" sz="1600" b="1" dirty="0">
                <a:solidFill>
                  <a:srgbClr val="2E74B5"/>
                </a:solidFill>
                <a:effectLst/>
                <a:latin typeface="+mn-lt"/>
                <a:ea typeface="Calibri" panose="020F0502020204030204" pitchFamily="34" charset="0"/>
                <a:cs typeface="Calibri" panose="020F0502020204030204" pitchFamily="34" charset="0"/>
              </a:rPr>
              <a:t>1. </a:t>
            </a:r>
            <a:r>
              <a:rPr lang="en-GB" sz="1600" b="1" dirty="0">
                <a:solidFill>
                  <a:srgbClr val="0070C0"/>
                </a:solidFill>
                <a:effectLst/>
                <a:latin typeface="+mn-lt"/>
                <a:ea typeface="Calibri" panose="020F0502020204030204" pitchFamily="34" charset="0"/>
                <a:cs typeface="Calibri" panose="020F0502020204030204" pitchFamily="34" charset="0"/>
              </a:rPr>
              <a:t>Everyone diagnosed with cancer has a supportive conversation</a:t>
            </a:r>
            <a:endParaRPr lang="en-GB" sz="1600" b="1" dirty="0">
              <a:solidFill>
                <a:srgbClr val="0070C0"/>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solidFill>
                  <a:srgbClr val="0070C0"/>
                </a:solidFill>
                <a:latin typeface="+mn-lt"/>
                <a:ea typeface="Calibri" panose="020F0502020204030204" pitchFamily="34" charset="0"/>
                <a:cs typeface="Calibri" panose="020F0502020204030204" pitchFamily="34" charset="0"/>
              </a:rPr>
              <a:t>V</a:t>
            </a:r>
            <a:r>
              <a:rPr lang="en-GB" sz="1400" dirty="0">
                <a:solidFill>
                  <a:srgbClr val="0070C0"/>
                </a:solidFill>
                <a:effectLst/>
                <a:latin typeface="+mn-lt"/>
                <a:ea typeface="Calibri" panose="020F0502020204030204" pitchFamily="34" charset="0"/>
                <a:cs typeface="Calibri" panose="020F0502020204030204" pitchFamily="34" charset="0"/>
              </a:rPr>
              <a:t>ariation in the level of interpretation of what a ‘Supportive Conversation’ is, apart from one participant (predominately treated privately), none  felt fully supported.</a:t>
            </a:r>
            <a:endParaRPr lang="en-GB" sz="1400" dirty="0">
              <a:solidFill>
                <a:srgbClr val="0070C0"/>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solidFill>
                  <a:srgbClr val="0070C0"/>
                </a:solidFill>
                <a:effectLst/>
                <a:latin typeface="+mn-lt"/>
                <a:ea typeface="Calibri" panose="020F0502020204030204" pitchFamily="34" charset="0"/>
                <a:cs typeface="Calibri" panose="020F0502020204030204" pitchFamily="34" charset="0"/>
              </a:rPr>
              <a:t>One participant felt their Cancer Nurse specialist (CNS) never had time for him, and he was ‘in a system’.</a:t>
            </a:r>
            <a:endParaRPr lang="en-GB" sz="1400" dirty="0">
              <a:solidFill>
                <a:srgbClr val="0070C0"/>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solidFill>
                  <a:srgbClr val="0070C0"/>
                </a:solidFill>
                <a:effectLst/>
                <a:latin typeface="+mn-lt"/>
                <a:ea typeface="Calibri" panose="020F0502020204030204" pitchFamily="34" charset="0"/>
                <a:cs typeface="Calibri" panose="020F0502020204030204" pitchFamily="34" charset="0"/>
              </a:rPr>
              <a:t>Another commented on the number of times they had to repeat their past medical history or medications prescribed, which raised concerns about communication and continuity between the different clinical teams.</a:t>
            </a:r>
            <a:endParaRPr lang="en-GB" sz="1400" dirty="0">
              <a:solidFill>
                <a:srgbClr val="0070C0"/>
              </a:solidFill>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solidFill>
                  <a:srgbClr val="0070C0"/>
                </a:solidFill>
                <a:effectLst/>
                <a:latin typeface="+mn-lt"/>
                <a:ea typeface="Calibri" panose="020F0502020204030204" pitchFamily="34" charset="0"/>
              </a:rPr>
              <a:t>There were also comments about not feeling able to talk openly, the processes happening too fast along with not fully understanding exactly what the treatment entailed or how they might feel afterwards.</a:t>
            </a:r>
          </a:p>
          <a:p>
            <a:pPr>
              <a:lnSpc>
                <a:spcPct val="107000"/>
              </a:lnSpc>
              <a:spcAft>
                <a:spcPts val="800"/>
              </a:spcAft>
            </a:pPr>
            <a:r>
              <a:rPr lang="en-GB" sz="1600" b="1" dirty="0">
                <a:solidFill>
                  <a:srgbClr val="0070C0"/>
                </a:solidFill>
                <a:latin typeface="+mn-lt"/>
              </a:rPr>
              <a:t>2. </a:t>
            </a:r>
            <a:r>
              <a:rPr lang="en-GB" sz="1600" b="1" dirty="0">
                <a:solidFill>
                  <a:srgbClr val="2E74B5"/>
                </a:solidFill>
                <a:effectLst/>
                <a:latin typeface="+mn-lt"/>
                <a:ea typeface="Calibri" panose="020F0502020204030204" pitchFamily="34" charset="0"/>
                <a:cs typeface="Calibri" panose="020F0502020204030204" pitchFamily="34" charset="0"/>
              </a:rPr>
              <a:t>Health and wellbeing information resources are made available during the conversation and throughout a person’s cancer journey</a:t>
            </a:r>
            <a:endParaRPr lang="en-GB" sz="1600" b="1"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rgbClr val="0070C0"/>
                </a:solidFill>
                <a:effectLst/>
                <a:latin typeface="+mn-lt"/>
                <a:ea typeface="Calibri" panose="020F0502020204030204" pitchFamily="34" charset="0"/>
              </a:rPr>
              <a:t>This varied between participants, some were told not to look on the internet, whereas others felt they were given lots of leaflets but did not really get advice on which to look at when.</a:t>
            </a:r>
            <a:endParaRPr lang="en-GB" sz="1400" dirty="0">
              <a:solidFill>
                <a:srgbClr val="0070C0"/>
              </a:solidFill>
              <a:latin typeface="+mn-lt"/>
            </a:endParaRPr>
          </a:p>
        </p:txBody>
      </p:sp>
      <p:sp>
        <p:nvSpPr>
          <p:cNvPr id="17" name="Footer Placeholder 16"/>
          <p:cNvSpPr>
            <a:spLocks noGrp="1"/>
          </p:cNvSpPr>
          <p:nvPr>
            <p:ph type="ftr" sz="quarter" idx="11"/>
          </p:nvPr>
        </p:nvSpPr>
        <p:spPr>
          <a:xfrm>
            <a:off x="368264" y="6328855"/>
            <a:ext cx="3555664" cy="360000"/>
          </a:xfrm>
        </p:spPr>
        <p:txBody>
          <a:bodyPr/>
          <a:lstStyle/>
          <a:p>
            <a:r>
              <a:rPr lang="en-GB" noProof="0" dirty="0"/>
              <a:t>Cancer Personalised Care and Support – Report summary</a:t>
            </a:r>
          </a:p>
          <a:p>
            <a:r>
              <a:rPr lang="en-GB" dirty="0"/>
              <a:t>Citizen Ambassador Programme June 2022</a:t>
            </a:r>
            <a:endParaRPr lang="en-GB" noProof="0" dirty="0"/>
          </a:p>
          <a:p>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5</a:t>
            </a:fld>
            <a:endParaRPr lang="en-GB" noProof="0" dirty="0"/>
          </a:p>
        </p:txBody>
      </p:sp>
      <p:sp>
        <p:nvSpPr>
          <p:cNvPr id="7" name="Title 6"/>
          <p:cNvSpPr>
            <a:spLocks noGrp="1"/>
          </p:cNvSpPr>
          <p:nvPr>
            <p:ph type="title"/>
          </p:nvPr>
        </p:nvSpPr>
        <p:spPr/>
        <p:txBody>
          <a:bodyPr/>
          <a:lstStyle/>
          <a:p>
            <a:r>
              <a:rPr lang="en-GB" sz="2000" dirty="0">
                <a:latin typeface="+mj-lt"/>
              </a:rPr>
              <a:t>Findings: aligned to Macmillan 5 core components</a:t>
            </a:r>
          </a:p>
        </p:txBody>
      </p:sp>
      <p:pic>
        <p:nvPicPr>
          <p:cNvPr id="3" name="Picture 2" descr="Icon&#10;&#10;Description automatically generated">
            <a:extLst>
              <a:ext uri="{FF2B5EF4-FFF2-40B4-BE49-F238E27FC236}">
                <a16:creationId xmlns:a16="http://schemas.microsoft.com/office/drawing/2014/main" id="{9CA95881-12D5-1F7B-87D4-28BC8320E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16632"/>
            <a:ext cx="1706515" cy="1367591"/>
          </a:xfrm>
          <a:prstGeom prst="rect">
            <a:avLst/>
          </a:prstGeom>
        </p:spPr>
      </p:pic>
    </p:spTree>
    <p:extLst>
      <p:ext uri="{BB962C8B-B14F-4D97-AF65-F5344CB8AC3E}">
        <p14:creationId xmlns:p14="http://schemas.microsoft.com/office/powerpoint/2010/main" val="24638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96752"/>
            <a:ext cx="8208000" cy="4824048"/>
          </a:xfrm>
        </p:spPr>
        <p:txBody>
          <a:bodyPr/>
          <a:lstStyle/>
          <a:p>
            <a:pPr>
              <a:lnSpc>
                <a:spcPct val="107000"/>
              </a:lnSpc>
              <a:spcAft>
                <a:spcPts val="800"/>
              </a:spcAft>
            </a:pPr>
            <a:r>
              <a:rPr lang="en-GB" sz="1600" b="1" dirty="0">
                <a:solidFill>
                  <a:srgbClr val="2E74B5"/>
                </a:solidFill>
                <a:effectLst/>
                <a:latin typeface="+mj-lt"/>
                <a:ea typeface="Calibri" panose="020F0502020204030204" pitchFamily="34" charset="0"/>
                <a:cs typeface="Calibri" panose="020F0502020204030204" pitchFamily="34" charset="0"/>
              </a:rPr>
              <a:t>3. The person’s needs are assessed in line with a Holistic Needs Assessment (HNA) approach </a:t>
            </a:r>
            <a:endParaRPr lang="en-GB" sz="1600" b="1"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solidFill>
                  <a:srgbClr val="0070C0"/>
                </a:solidFill>
                <a:effectLst/>
                <a:latin typeface="+mj-lt"/>
                <a:ea typeface="Calibri" panose="020F0502020204030204" pitchFamily="34" charset="0"/>
                <a:cs typeface="Calibri" panose="020F0502020204030204" pitchFamily="34" charset="0"/>
              </a:rPr>
              <a:t>None of the participants were asked to complete a ‘concerns checklist or other similar assessment tool to enable their clinical team to understand their holistic needs</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solidFill>
                  <a:srgbClr val="0070C0"/>
                </a:solidFill>
                <a:effectLst/>
                <a:latin typeface="+mj-lt"/>
                <a:ea typeface="Calibri" panose="020F0502020204030204" pitchFamily="34" charset="0"/>
                <a:cs typeface="Calibri" panose="020F0502020204030204" pitchFamily="34" charset="0"/>
              </a:rPr>
              <a:t>Similarly, the majority felt there was no attention to their emotional wellbeing</a:t>
            </a:r>
          </a:p>
          <a:p>
            <a:pPr lvl="0">
              <a:lnSpc>
                <a:spcPct val="107000"/>
              </a:lnSpc>
              <a:spcAft>
                <a:spcPts val="800"/>
              </a:spcAft>
            </a:pP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b="1" dirty="0">
                <a:solidFill>
                  <a:srgbClr val="0070C0"/>
                </a:solidFill>
                <a:effectLst/>
                <a:latin typeface="+mj-lt"/>
                <a:ea typeface="Calibri" panose="020F0502020204030204" pitchFamily="34" charset="0"/>
                <a:cs typeface="Calibri" panose="020F0502020204030204" pitchFamily="34" charset="0"/>
              </a:rPr>
              <a:t>5. A personalised care and support plan, facilitated by their assessment, is developed with the person living with cancer</a:t>
            </a:r>
            <a:endParaRPr lang="en-GB" sz="1600" b="1"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solidFill>
                  <a:srgbClr val="0070C0"/>
                </a:solidFill>
                <a:effectLst/>
                <a:latin typeface="+mj-lt"/>
                <a:ea typeface="Calibri" panose="020F0502020204030204" pitchFamily="34" charset="0"/>
                <a:cs typeface="Calibri" panose="020F0502020204030204" pitchFamily="34" charset="0"/>
              </a:rPr>
              <a:t>None of the participants were given a personalised care and support plan by their hospital clinical teams</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solidFill>
                  <a:srgbClr val="0070C0"/>
                </a:solidFill>
                <a:effectLst/>
                <a:latin typeface="+mj-lt"/>
                <a:ea typeface="Calibri" panose="020F0502020204030204" pitchFamily="34" charset="0"/>
                <a:cs typeface="Calibri" panose="020F0502020204030204" pitchFamily="34" charset="0"/>
              </a:rPr>
              <a:t>There was mixed support from Primary Care provided for the participants, which varied from good support to ‘hopeless’</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rgbClr val="0070C0"/>
              </a:solidFill>
              <a:latin typeface="+mn-lt"/>
            </a:endParaRPr>
          </a:p>
        </p:txBody>
      </p:sp>
      <p:sp>
        <p:nvSpPr>
          <p:cNvPr id="17" name="Footer Placeholder 16"/>
          <p:cNvSpPr>
            <a:spLocks noGrp="1"/>
          </p:cNvSpPr>
          <p:nvPr>
            <p:ph type="ftr" sz="quarter" idx="11"/>
          </p:nvPr>
        </p:nvSpPr>
        <p:spPr>
          <a:xfrm>
            <a:off x="368264" y="6328855"/>
            <a:ext cx="3555664" cy="360000"/>
          </a:xfrm>
        </p:spPr>
        <p:txBody>
          <a:bodyPr/>
          <a:lstStyle/>
          <a:p>
            <a:r>
              <a:rPr lang="en-GB" noProof="0" dirty="0"/>
              <a:t>Cancer Personalised Care and Support – Report summary</a:t>
            </a:r>
          </a:p>
          <a:p>
            <a:r>
              <a:rPr lang="en-GB" dirty="0"/>
              <a:t>Citizen Ambassador Programme June 2022</a:t>
            </a:r>
            <a:endParaRPr lang="en-GB" noProof="0" dirty="0"/>
          </a:p>
          <a:p>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6</a:t>
            </a:fld>
            <a:endParaRPr lang="en-GB" noProof="0" dirty="0"/>
          </a:p>
        </p:txBody>
      </p:sp>
      <p:sp>
        <p:nvSpPr>
          <p:cNvPr id="7" name="Title 6"/>
          <p:cNvSpPr>
            <a:spLocks noGrp="1"/>
          </p:cNvSpPr>
          <p:nvPr>
            <p:ph type="title"/>
          </p:nvPr>
        </p:nvSpPr>
        <p:spPr/>
        <p:txBody>
          <a:bodyPr/>
          <a:lstStyle/>
          <a:p>
            <a:r>
              <a:rPr lang="en-GB" sz="2000" dirty="0">
                <a:latin typeface="+mj-lt"/>
              </a:rPr>
              <a:t>Findings (Cont’d)</a:t>
            </a:r>
          </a:p>
        </p:txBody>
      </p:sp>
    </p:spTree>
    <p:extLst>
      <p:ext uri="{BB962C8B-B14F-4D97-AF65-F5344CB8AC3E}">
        <p14:creationId xmlns:p14="http://schemas.microsoft.com/office/powerpoint/2010/main" val="211594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96752"/>
            <a:ext cx="3754760" cy="4824048"/>
          </a:xfrm>
        </p:spPr>
        <p:txBody>
          <a:bodyPr/>
          <a:lstStyle/>
          <a:p>
            <a:pPr>
              <a:lnSpc>
                <a:spcPct val="107000"/>
              </a:lnSpc>
              <a:spcAft>
                <a:spcPts val="800"/>
              </a:spcAft>
            </a:pPr>
            <a:r>
              <a:rPr lang="en-GB" sz="1600" b="1" dirty="0">
                <a:solidFill>
                  <a:srgbClr val="2E74B5"/>
                </a:solidFill>
                <a:effectLst/>
                <a:latin typeface="+mj-lt"/>
                <a:ea typeface="Calibri" panose="020F0502020204030204" pitchFamily="34" charset="0"/>
                <a:cs typeface="Calibri" panose="020F0502020204030204" pitchFamily="34" charset="0"/>
              </a:rPr>
              <a:t>5</a:t>
            </a:r>
            <a:r>
              <a:rPr lang="en-GB" sz="1600" b="1" dirty="0">
                <a:solidFill>
                  <a:srgbClr val="0070C0"/>
                </a:solidFill>
                <a:effectLst/>
                <a:latin typeface="+mj-lt"/>
                <a:ea typeface="Calibri" panose="020F0502020204030204" pitchFamily="34" charset="0"/>
                <a:cs typeface="Calibri" panose="020F0502020204030204" pitchFamily="34" charset="0"/>
              </a:rPr>
              <a:t>. Every person with cancer can access help by navigating the care and support they need</a:t>
            </a:r>
            <a:endParaRPr lang="en-GB" sz="1600" b="1"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solidFill>
                  <a:srgbClr val="0070C0"/>
                </a:solidFill>
                <a:effectLst/>
                <a:latin typeface="+mj-lt"/>
                <a:ea typeface="Calibri" panose="020F0502020204030204" pitchFamily="34" charset="0"/>
                <a:cs typeface="Calibri" panose="020F0502020204030204" pitchFamily="34" charset="0"/>
              </a:rPr>
              <a:t>There were mixed views to this core component, which probably reflects the differing needs of the participants to be in control of their condition.  Though it links back to the findings made in point 6.2.</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solidFill>
                  <a:srgbClr val="0070C0"/>
                </a:solidFill>
                <a:effectLst/>
                <a:latin typeface="+mj-lt"/>
                <a:ea typeface="Calibri" panose="020F0502020204030204" pitchFamily="34" charset="0"/>
                <a:cs typeface="Calibri" panose="020F0502020204030204" pitchFamily="34" charset="0"/>
              </a:rPr>
              <a:t>One participant felt they wanted to locate chat rooms and helplines themselves whereas others felt they did not get any help with signposting local support groups.</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a:lnSpc>
                <a:spcPct val="107000"/>
              </a:lnSpc>
              <a:spcAft>
                <a:spcPts val="350"/>
              </a:spcAft>
            </a:pPr>
            <a:r>
              <a:rPr lang="en-GB" sz="1600" dirty="0">
                <a:solidFill>
                  <a:srgbClr val="0070C0"/>
                </a:solidFill>
                <a:effectLst/>
                <a:latin typeface="+mj-lt"/>
                <a:ea typeface="Calibri" panose="020F0502020204030204" pitchFamily="34" charset="0"/>
                <a:cs typeface="Calibri" panose="020F0502020204030204" pitchFamily="34" charset="0"/>
              </a:rPr>
              <a:t> </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marR="22860">
              <a:lnSpc>
                <a:spcPct val="107000"/>
              </a:lnSpc>
              <a:spcAft>
                <a:spcPts val="795"/>
              </a:spcAft>
            </a:pPr>
            <a:r>
              <a:rPr lang="en-GB" sz="1600" dirty="0">
                <a:solidFill>
                  <a:srgbClr val="000000"/>
                </a:solidFill>
                <a:effectLst/>
                <a:latin typeface="+mj-lt"/>
                <a:ea typeface="Calibri" panose="020F0502020204030204" pitchFamily="34" charset="0"/>
                <a:cs typeface="Calibri" panose="020F0502020204030204" pitchFamily="34" charset="0"/>
              </a:rPr>
              <a:t> </a:t>
            </a:r>
            <a:endParaRPr lang="en-GB" sz="1600" dirty="0">
              <a:solidFill>
                <a:srgbClr val="0070C0"/>
              </a:solidFill>
              <a:latin typeface="+mj-lt"/>
            </a:endParaRPr>
          </a:p>
        </p:txBody>
      </p:sp>
      <p:sp>
        <p:nvSpPr>
          <p:cNvPr id="17" name="Footer Placeholder 16"/>
          <p:cNvSpPr>
            <a:spLocks noGrp="1"/>
          </p:cNvSpPr>
          <p:nvPr>
            <p:ph type="ftr" sz="quarter" idx="11"/>
          </p:nvPr>
        </p:nvSpPr>
        <p:spPr>
          <a:xfrm>
            <a:off x="368264" y="6328855"/>
            <a:ext cx="3555664" cy="360000"/>
          </a:xfrm>
        </p:spPr>
        <p:txBody>
          <a:bodyPr/>
          <a:lstStyle/>
          <a:p>
            <a:r>
              <a:rPr lang="en-GB" noProof="0" dirty="0"/>
              <a:t>Cancer Personalised Care and Support – Report summary</a:t>
            </a:r>
          </a:p>
          <a:p>
            <a:r>
              <a:rPr lang="en-GB" dirty="0"/>
              <a:t>Citizen Ambassador Programme June 2022</a:t>
            </a:r>
            <a:endParaRPr lang="en-GB" noProof="0" dirty="0"/>
          </a:p>
          <a:p>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7</a:t>
            </a:fld>
            <a:endParaRPr lang="en-GB" noProof="0" dirty="0"/>
          </a:p>
        </p:txBody>
      </p:sp>
      <p:sp>
        <p:nvSpPr>
          <p:cNvPr id="7" name="Title 6"/>
          <p:cNvSpPr>
            <a:spLocks noGrp="1"/>
          </p:cNvSpPr>
          <p:nvPr>
            <p:ph type="title"/>
          </p:nvPr>
        </p:nvSpPr>
        <p:spPr/>
        <p:txBody>
          <a:bodyPr/>
          <a:lstStyle/>
          <a:p>
            <a:r>
              <a:rPr lang="en-GB" sz="2000" dirty="0">
                <a:latin typeface="+mj-lt"/>
              </a:rPr>
              <a:t>Findings (Cont’d)</a:t>
            </a:r>
          </a:p>
        </p:txBody>
      </p:sp>
      <p:pic>
        <p:nvPicPr>
          <p:cNvPr id="3" name="Picture 2" descr="A person talking to another person&#10;&#10;Description automatically generated with medium confidence">
            <a:extLst>
              <a:ext uri="{FF2B5EF4-FFF2-40B4-BE49-F238E27FC236}">
                <a16:creationId xmlns:a16="http://schemas.microsoft.com/office/drawing/2014/main" id="{A3C9F0E5-B973-03E3-AEBB-DC435B4B71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543" t="1745" b="-1745"/>
          <a:stretch/>
        </p:blipFill>
        <p:spPr>
          <a:xfrm>
            <a:off x="4738770" y="2085148"/>
            <a:ext cx="3907161" cy="3047256"/>
          </a:xfrm>
          <a:prstGeom prst="rect">
            <a:avLst/>
          </a:prstGeom>
        </p:spPr>
      </p:pic>
    </p:spTree>
    <p:extLst>
      <p:ext uri="{BB962C8B-B14F-4D97-AF65-F5344CB8AC3E}">
        <p14:creationId xmlns:p14="http://schemas.microsoft.com/office/powerpoint/2010/main" val="186851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96752"/>
            <a:ext cx="4402832" cy="4824048"/>
          </a:xfrm>
        </p:spPr>
        <p:txBody>
          <a:bodyPr/>
          <a:lstStyle/>
          <a:p>
            <a:pPr>
              <a:lnSpc>
                <a:spcPct val="107000"/>
              </a:lnSpc>
              <a:spcAft>
                <a:spcPts val="800"/>
              </a:spcAft>
            </a:pPr>
            <a:r>
              <a:rPr lang="en-GB" sz="1600" dirty="0">
                <a:solidFill>
                  <a:srgbClr val="0070C0"/>
                </a:solidFill>
                <a:latin typeface="+mj-lt"/>
                <a:ea typeface="Calibri" panose="020F0502020204030204" pitchFamily="34" charset="0"/>
                <a:cs typeface="Calibri" panose="020F0502020204030204" pitchFamily="34" charset="0"/>
              </a:rPr>
              <a:t>1. </a:t>
            </a:r>
            <a:r>
              <a:rPr lang="en-GB" sz="1600" dirty="0">
                <a:solidFill>
                  <a:srgbClr val="0070C0"/>
                </a:solidFill>
                <a:effectLst/>
                <a:latin typeface="+mj-lt"/>
                <a:ea typeface="Calibri" panose="020F0502020204030204" pitchFamily="34" charset="0"/>
                <a:cs typeface="Calibri" panose="020F0502020204030204" pitchFamily="34" charset="0"/>
              </a:rPr>
              <a:t>All clinical teams are asked to ensure every patient has a holistic needs assessment which is reviewed with the patient and their supporters</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0070C0"/>
                </a:solidFill>
                <a:effectLst/>
                <a:latin typeface="+mj-lt"/>
                <a:ea typeface="Calibri" panose="020F0502020204030204" pitchFamily="34" charset="0"/>
                <a:cs typeface="Calibri" panose="020F0502020204030204" pitchFamily="34" charset="0"/>
              </a:rPr>
              <a:t>2. All clinical teams are asked to ensure every patient has a Personalised Care and Support Plan, which is shared with the patient</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0070C0"/>
                </a:solidFill>
                <a:effectLst/>
                <a:latin typeface="+mj-lt"/>
                <a:ea typeface="Calibri" panose="020F0502020204030204" pitchFamily="34" charset="0"/>
                <a:cs typeface="Calibri" panose="020F0502020204030204" pitchFamily="34" charset="0"/>
              </a:rPr>
              <a:t>3. Whilst it is recognised that resources are stretched across the NHS, clinical teams need to ensure that all patients have access to a Clinical Nurse Specialist (CNS) or other key worker who can coordinate care, respond to concerns, and generally support patients and their supporters, and has the time allocated to do this.</a:t>
            </a: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a:lnSpc>
                <a:spcPct val="107000"/>
              </a:lnSpc>
              <a:spcAft>
                <a:spcPts val="350"/>
              </a:spcAft>
            </a:pPr>
            <a:endParaRPr lang="en-GB" sz="1600" dirty="0">
              <a:solidFill>
                <a:srgbClr val="0070C0"/>
              </a:solidFill>
              <a:effectLst/>
              <a:latin typeface="+mj-lt"/>
              <a:ea typeface="Calibri" panose="020F0502020204030204" pitchFamily="34" charset="0"/>
              <a:cs typeface="Times New Roman" panose="02020603050405020304" pitchFamily="18" charset="0"/>
            </a:endParaRPr>
          </a:p>
          <a:p>
            <a:pPr marR="22860">
              <a:lnSpc>
                <a:spcPct val="107000"/>
              </a:lnSpc>
              <a:spcAft>
                <a:spcPts val="795"/>
              </a:spcAft>
            </a:pPr>
            <a:r>
              <a:rPr lang="en-GB" sz="1600" dirty="0">
                <a:solidFill>
                  <a:srgbClr val="000000"/>
                </a:solidFill>
                <a:effectLst/>
                <a:latin typeface="+mj-lt"/>
                <a:ea typeface="Calibri" panose="020F0502020204030204" pitchFamily="34" charset="0"/>
                <a:cs typeface="Calibri" panose="020F0502020204030204" pitchFamily="34" charset="0"/>
              </a:rPr>
              <a:t> </a:t>
            </a:r>
            <a:endParaRPr lang="en-GB" sz="1600" dirty="0">
              <a:solidFill>
                <a:srgbClr val="0070C0"/>
              </a:solidFill>
              <a:latin typeface="+mj-lt"/>
            </a:endParaRPr>
          </a:p>
        </p:txBody>
      </p:sp>
      <p:sp>
        <p:nvSpPr>
          <p:cNvPr id="17" name="Footer Placeholder 16"/>
          <p:cNvSpPr>
            <a:spLocks noGrp="1"/>
          </p:cNvSpPr>
          <p:nvPr>
            <p:ph type="ftr" sz="quarter" idx="11"/>
          </p:nvPr>
        </p:nvSpPr>
        <p:spPr>
          <a:xfrm>
            <a:off x="368264" y="6328855"/>
            <a:ext cx="3555664" cy="360000"/>
          </a:xfrm>
        </p:spPr>
        <p:txBody>
          <a:bodyPr/>
          <a:lstStyle/>
          <a:p>
            <a:r>
              <a:rPr lang="en-GB" noProof="0" dirty="0"/>
              <a:t>Cancer Personalised Care and Support – Report summary</a:t>
            </a:r>
          </a:p>
          <a:p>
            <a:r>
              <a:rPr lang="en-GB" dirty="0"/>
              <a:t>Citizen Ambassador Programme June 2022</a:t>
            </a:r>
            <a:endParaRPr lang="en-GB" noProof="0" dirty="0"/>
          </a:p>
          <a:p>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8</a:t>
            </a:fld>
            <a:endParaRPr lang="en-GB" noProof="0" dirty="0"/>
          </a:p>
        </p:txBody>
      </p:sp>
      <p:sp>
        <p:nvSpPr>
          <p:cNvPr id="7" name="Title 6"/>
          <p:cNvSpPr>
            <a:spLocks noGrp="1"/>
          </p:cNvSpPr>
          <p:nvPr>
            <p:ph type="title"/>
          </p:nvPr>
        </p:nvSpPr>
        <p:spPr/>
        <p:txBody>
          <a:bodyPr/>
          <a:lstStyle/>
          <a:p>
            <a:r>
              <a:rPr lang="en-GB" sz="2000" dirty="0">
                <a:latin typeface="+mj-lt"/>
              </a:rPr>
              <a:t>Recommendations</a:t>
            </a:r>
          </a:p>
        </p:txBody>
      </p:sp>
      <p:pic>
        <p:nvPicPr>
          <p:cNvPr id="3" name="Picture 2" descr="A picture containing person, indoor, restaurant&#10;&#10;Description automatically generated">
            <a:extLst>
              <a:ext uri="{FF2B5EF4-FFF2-40B4-BE49-F238E27FC236}">
                <a16:creationId xmlns:a16="http://schemas.microsoft.com/office/drawing/2014/main" id="{178F62BF-6CB3-7284-10C0-66322C58F9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6850"/>
          <a:stretch/>
        </p:blipFill>
        <p:spPr>
          <a:xfrm>
            <a:off x="5213076" y="1268759"/>
            <a:ext cx="3512471" cy="4406813"/>
          </a:xfrm>
          <a:prstGeom prst="rect">
            <a:avLst/>
          </a:prstGeom>
        </p:spPr>
      </p:pic>
    </p:spTree>
    <p:extLst>
      <p:ext uri="{BB962C8B-B14F-4D97-AF65-F5344CB8AC3E}">
        <p14:creationId xmlns:p14="http://schemas.microsoft.com/office/powerpoint/2010/main" val="290506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FCBEB"/>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68264" y="6328855"/>
            <a:ext cx="3987712" cy="360000"/>
          </a:xfrm>
        </p:spPr>
        <p:txBody>
          <a:bodyPr/>
          <a:lstStyle/>
          <a:p>
            <a:r>
              <a:rPr lang="en-GB" noProof="0" dirty="0"/>
              <a:t>Cancer Personalised Care and Support – Report summary</a:t>
            </a:r>
          </a:p>
          <a:p>
            <a:r>
              <a:rPr lang="en-GB" dirty="0"/>
              <a:t>Citizen Ambassador Programme June 2022</a:t>
            </a:r>
            <a:endParaRPr lang="en-GB" noProof="0" dirty="0"/>
          </a:p>
          <a:p>
            <a:endParaRPr lang="en-GB" noProof="0" dirty="0"/>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9</a:t>
            </a:fld>
            <a:endParaRPr lang="en-GB" noProof="0" dirty="0"/>
          </a:p>
        </p:txBody>
      </p:sp>
      <p:sp>
        <p:nvSpPr>
          <p:cNvPr id="5" name="Content Placeholder 4"/>
          <p:cNvSpPr>
            <a:spLocks noGrp="1"/>
          </p:cNvSpPr>
          <p:nvPr>
            <p:ph idx="1"/>
          </p:nvPr>
        </p:nvSpPr>
        <p:spPr/>
        <p:txBody>
          <a:bodyPr/>
          <a:lstStyle/>
          <a:p>
            <a:r>
              <a:rPr lang="en-GB" dirty="0">
                <a:solidFill>
                  <a:srgbClr val="004C6B"/>
                </a:solidFill>
                <a:latin typeface="+mn-lt"/>
              </a:rPr>
              <a:t>Soundbites</a:t>
            </a:r>
          </a:p>
          <a:p>
            <a:endParaRPr lang="en-GB" dirty="0">
              <a:solidFill>
                <a:srgbClr val="004C6B"/>
              </a:solidFill>
              <a:latin typeface="+mn-lt"/>
            </a:endParaRPr>
          </a:p>
          <a:p>
            <a:pPr marL="342900" lvl="0" indent="-342900">
              <a:lnSpc>
                <a:spcPct val="107000"/>
              </a:lnSpc>
              <a:spcAft>
                <a:spcPts val="795"/>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“I felt my care was definitely personal and specific to me….”</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“I felt care for, not cared about……”</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“I felt invisible, no one told me what was going on…. I felt very frightened……”</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“No-one seemed interested in ME….”</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“I felt I was in a system…..”</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“My cancer controlled me rather than the reverse…….”</a:t>
            </a:r>
          </a:p>
          <a:p>
            <a:pPr marL="34290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“I felt my CNS did not have time for me……”</a:t>
            </a:r>
          </a:p>
          <a:p>
            <a:pPr marL="342900" indent="-342900">
              <a:lnSpc>
                <a:spcPct val="107000"/>
              </a:lnSpc>
              <a:spcAft>
                <a:spcPts val="800"/>
              </a:spcAft>
              <a:buFont typeface="Symbol" panose="05050102010706020507" pitchFamily="18" charset="2"/>
              <a:buChar char=""/>
            </a:pPr>
            <a:r>
              <a:rPr lang="en-GB" sz="1600" b="0" dirty="0">
                <a:solidFill>
                  <a:srgbClr val="000000"/>
                </a:solidFill>
                <a:effectLst/>
                <a:latin typeface="+mj-lt"/>
                <a:ea typeface="Calibri" panose="020F0502020204030204" pitchFamily="34" charset="0"/>
                <a:cs typeface="Calibri" panose="020F0502020204030204" pitchFamily="34" charset="0"/>
              </a:rPr>
              <a:t>“Going into follow-up I felt I was falling off a cliff with little support…….”</a:t>
            </a:r>
            <a:endParaRPr lang="en-GB" sz="1600" b="0" dirty="0">
              <a:solidFill>
                <a:srgbClr val="000000"/>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pPr>
            <a:endParaRPr lang="en-GB" sz="1600" b="0" i="1"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600" b="0" i="1" dirty="0">
              <a:solidFill>
                <a:srgbClr val="000000"/>
              </a:solidFill>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B" dirty="0">
              <a:solidFill>
                <a:srgbClr val="606060"/>
              </a:solidFill>
              <a:latin typeface="+mn-lt"/>
            </a:endParaRPr>
          </a:p>
        </p:txBody>
      </p:sp>
    </p:spTree>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3d4958-b3d8-4169-a995-8865d8aa179e" xsi:nil="true"/>
    <lcf76f155ced4ddcb4097134ff3c332f xmlns="f199288b-e4f6-45fe-899d-9d747fc98e0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450A791186984A8AA0B604D977D0EE" ma:contentTypeVersion="16" ma:contentTypeDescription="Create a new document." ma:contentTypeScope="" ma:versionID="dd97e54d194f5132732c0ac9bd080aef">
  <xsd:schema xmlns:xsd="http://www.w3.org/2001/XMLSchema" xmlns:xs="http://www.w3.org/2001/XMLSchema" xmlns:p="http://schemas.microsoft.com/office/2006/metadata/properties" xmlns:ns2="f199288b-e4f6-45fe-899d-9d747fc98e04" xmlns:ns3="963d4958-b3d8-4169-a995-8865d8aa179e" targetNamespace="http://schemas.microsoft.com/office/2006/metadata/properties" ma:root="true" ma:fieldsID="556e74c01a438f86d0fdc68261d2bbf3" ns2:_="" ns3:_="">
    <xsd:import namespace="f199288b-e4f6-45fe-899d-9d747fc98e04"/>
    <xsd:import namespace="963d4958-b3d8-4169-a995-8865d8aa17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99288b-e4f6-45fe-899d-9d747fc98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e6d622-e7df-453c-acb7-89b942b016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3d4958-b3d8-4169-a995-8865d8aa17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f94c42-c77f-41f1-8122-61127f3b7caa}" ma:internalName="TaxCatchAll" ma:showField="CatchAllData" ma:web="963d4958-b3d8-4169-a995-8865d8aa17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AFE27-9A96-443C-8B92-7548B28108F4}">
  <ds:schemaRef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f199288b-e4f6-45fe-899d-9d747fc98e04"/>
    <ds:schemaRef ds:uri="http://schemas.microsoft.com/office/infopath/2007/PartnerControls"/>
    <ds:schemaRef ds:uri="963d4958-b3d8-4169-a995-8865d8aa179e"/>
    <ds:schemaRef ds:uri="http://purl.org/dc/terms/"/>
  </ds:schemaRefs>
</ds:datastoreItem>
</file>

<file path=customXml/itemProps2.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3.xml><?xml version="1.0" encoding="utf-8"?>
<ds:datastoreItem xmlns:ds="http://schemas.openxmlformats.org/officeDocument/2006/customXml" ds:itemID="{0DB09D90-E5E5-4379-AF80-F81121F7F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99288b-e4f6-45fe-899d-9d747fc98e04"/>
    <ds:schemaRef ds:uri="963d4958-b3d8-4169-a995-8865d8aa1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560</TotalTime>
  <Words>1199</Words>
  <Application>Microsoft Office PowerPoint</Application>
  <PresentationFormat>On-screen Show (4:3)</PresentationFormat>
  <Paragraphs>139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Poppins</vt:lpstr>
      <vt:lpstr>Symbol</vt:lpstr>
      <vt:lpstr>Healthwatch Theme 2021</vt:lpstr>
      <vt:lpstr>Cancer Personalised Care and Support</vt:lpstr>
      <vt:lpstr>The NHS Long Term Plan for Cancer states that –   “by 2021, where appropriate, every person diagnosed with cancer will have access to personalised care, including needs assessment, a care plan and health and wellbeing information and support.”    </vt:lpstr>
      <vt:lpstr>Cancer Personalised Care and Support</vt:lpstr>
      <vt:lpstr>Demographics of those interviewed </vt:lpstr>
      <vt:lpstr>Findings: aligned to Macmillan 5 core components</vt:lpstr>
      <vt:lpstr>Findings (Cont’d)</vt:lpstr>
      <vt:lpstr>Findings (Cont’d)</vt:lpstr>
      <vt:lpstr>Recommendations</vt:lpstr>
      <vt:lpstr>PowerPoint Presentation</vt:lpstr>
      <vt:lpstr>PowerPoint Presentation</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Natalie Markall – Healthwatch Surrey</cp:lastModifiedBy>
  <cp:revision>13</cp:revision>
  <dcterms:created xsi:type="dcterms:W3CDTF">2021-12-15T13:29:26Z</dcterms:created>
  <dcterms:modified xsi:type="dcterms:W3CDTF">2022-06-30T13:49:18Z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0x01010092450A791186984A8AA0B604D977D0EE</vt:lpwstr>
  </property>
  <property fmtid="{D5CDD505-2E9C-101B-9397-08002B2CF9AE}" pid="8" name="MediaServiceImageTags">
    <vt:lpwstr/>
  </property>
</Properties>
</file>