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56" r:id="rId5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5D4E"/>
    <a:srgbClr val="183D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044" y="-31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549DD-1FA4-420C-8B82-B339C029C256}" type="datetimeFigureOut">
              <a:rPr lang="en-GB" smtClean="0"/>
              <a:t>03/08/2026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7F712-4967-4BCA-BF23-10F879EDD2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9294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549DD-1FA4-420C-8B82-B339C029C256}" type="datetimeFigureOut">
              <a:rPr lang="en-GB" smtClean="0"/>
              <a:t>03/08/2026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7F712-4967-4BCA-BF23-10F879EDD2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24598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549DD-1FA4-420C-8B82-B339C029C256}" type="datetimeFigureOut">
              <a:rPr lang="en-GB" smtClean="0"/>
              <a:t>03/08/2026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7F712-4967-4BCA-BF23-10F879EDD2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3465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549DD-1FA4-420C-8B82-B339C029C256}" type="datetimeFigureOut">
              <a:rPr lang="en-GB" smtClean="0"/>
              <a:t>03/08/2026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7F712-4967-4BCA-BF23-10F879EDD2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8391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549DD-1FA4-420C-8B82-B339C029C256}" type="datetimeFigureOut">
              <a:rPr lang="en-GB" smtClean="0"/>
              <a:t>03/08/2026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7F712-4967-4BCA-BF23-10F879EDD2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22340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549DD-1FA4-420C-8B82-B339C029C256}" type="datetimeFigureOut">
              <a:rPr lang="en-GB" smtClean="0"/>
              <a:t>03/08/2026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7F712-4967-4BCA-BF23-10F879EDD2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89678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549DD-1FA4-420C-8B82-B339C029C256}" type="datetimeFigureOut">
              <a:rPr lang="en-GB" smtClean="0"/>
              <a:t>03/08/2026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7F712-4967-4BCA-BF23-10F879EDD2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27853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549DD-1FA4-420C-8B82-B339C029C256}" type="datetimeFigureOut">
              <a:rPr lang="en-GB" smtClean="0"/>
              <a:t>03/08/2026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7F712-4967-4BCA-BF23-10F879EDD2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1557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549DD-1FA4-420C-8B82-B339C029C256}" type="datetimeFigureOut">
              <a:rPr lang="en-GB" smtClean="0"/>
              <a:t>03/08/2026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7F712-4967-4BCA-BF23-10F879EDD2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08746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549DD-1FA4-420C-8B82-B339C029C256}" type="datetimeFigureOut">
              <a:rPr lang="en-GB" smtClean="0"/>
              <a:t>03/08/2026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7F712-4967-4BCA-BF23-10F879EDD2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707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549DD-1FA4-420C-8B82-B339C029C256}" type="datetimeFigureOut">
              <a:rPr lang="en-GB" smtClean="0"/>
              <a:t>03/08/2026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7F712-4967-4BCA-BF23-10F879EDD2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6138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B6549DD-1FA4-420C-8B82-B339C029C256}" type="datetimeFigureOut">
              <a:rPr lang="en-GB" smtClean="0"/>
              <a:t>03/08/2026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007F712-4967-4BCA-BF23-10F879EDD2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1857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3D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Logo for the National Institute for Health and Care Research that are funding this research.">
            <a:extLst>
              <a:ext uri="{FF2B5EF4-FFF2-40B4-BE49-F238E27FC236}">
                <a16:creationId xmlns:a16="http://schemas.microsoft.com/office/drawing/2014/main" id="{E75B8FEB-E2FA-46C4-85A1-5C883D65A1F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928" t="8881" r="5360" b="11661"/>
          <a:stretch>
            <a:fillRect/>
          </a:stretch>
        </p:blipFill>
        <p:spPr>
          <a:xfrm>
            <a:off x="2" y="104775"/>
            <a:ext cx="3716867" cy="107981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3F6C029-2C57-B1E5-CC39-D3BD6BEDC6DC}"/>
              </a:ext>
            </a:extLst>
          </p:cNvPr>
          <p:cNvSpPr txBox="1"/>
          <p:nvPr/>
        </p:nvSpPr>
        <p:spPr>
          <a:xfrm>
            <a:off x="145912" y="1189038"/>
            <a:ext cx="33782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bg1"/>
                </a:solidFill>
              </a:rPr>
              <a:t>Adult Social Care Occupational Therapy (OT) Practice Evaluation</a:t>
            </a:r>
            <a:endParaRPr lang="en-GB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C5AFA9C-AEC1-4D55-9BC9-E2D7FF352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825" y="299643"/>
            <a:ext cx="827955" cy="140887"/>
          </a:xfrm>
          <a:prstGeom prst="rect">
            <a:avLst/>
          </a:prstGeom>
        </p:spPr>
      </p:pic>
      <p:pic>
        <p:nvPicPr>
          <p:cNvPr id="17" name="Picture 16" descr="Two circles on a yellow background, with a dark blue hollow circle on the left and a larger solid white circle on the right. &#10;&#10;NIHR graphic to represent research inclusion.">
            <a:extLst>
              <a:ext uri="{FF2B5EF4-FFF2-40B4-BE49-F238E27FC236}">
                <a16:creationId xmlns:a16="http://schemas.microsoft.com/office/drawing/2014/main" id="{D3F85656-B513-2155-10C6-806157C8168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" y="2302777"/>
            <a:ext cx="1914357" cy="1779175"/>
          </a:xfrm>
          <a:prstGeom prst="rect">
            <a:avLst/>
          </a:prstGeom>
        </p:spPr>
      </p:pic>
      <p:pic>
        <p:nvPicPr>
          <p:cNvPr id="15" name="Picture 14" descr="Abstract graphic design featuring three curved shapes in dark blue and teal arranged around a central red circle on a light blue background.&#10;&#10;NIHR graphic to represent community involvement in research.">
            <a:extLst>
              <a:ext uri="{FF2B5EF4-FFF2-40B4-BE49-F238E27FC236}">
                <a16:creationId xmlns:a16="http://schemas.microsoft.com/office/drawing/2014/main" id="{A15E1ACE-F734-31B3-0478-66FA4915CC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89772" y="2304550"/>
            <a:ext cx="1779176" cy="1779176"/>
          </a:xfrm>
          <a:prstGeom prst="rect">
            <a:avLst/>
          </a:prstGeom>
        </p:spPr>
      </p:pic>
      <p:pic>
        <p:nvPicPr>
          <p:cNvPr id="6" name="Picture 5" descr="Black woman standing beside a black man in a wheelchair with her hands on his shoulders">
            <a:extLst>
              <a:ext uri="{FF2B5EF4-FFF2-40B4-BE49-F238E27FC236}">
                <a16:creationId xmlns:a16="http://schemas.microsoft.com/office/drawing/2014/main" id="{7883B0C1-6632-1F7D-F492-2759425CF34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8948" y="1189038"/>
            <a:ext cx="3187950" cy="289468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DC8686B6-5BB8-1232-F2D6-42C755791F9E}"/>
              </a:ext>
            </a:extLst>
          </p:cNvPr>
          <p:cNvSpPr txBox="1"/>
          <p:nvPr/>
        </p:nvSpPr>
        <p:spPr>
          <a:xfrm>
            <a:off x="244272" y="4274227"/>
            <a:ext cx="6350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</a:rPr>
              <a:t>Join our User Reference Group </a:t>
            </a:r>
          </a:p>
          <a:p>
            <a:pPr algn="ctr"/>
            <a:r>
              <a:rPr lang="en-GB" sz="1600" dirty="0">
                <a:solidFill>
                  <a:schemeClr val="bg1"/>
                </a:solidFill>
              </a:rPr>
              <a:t>To support delivery of a research project evaluating </a:t>
            </a:r>
          </a:p>
          <a:p>
            <a:pPr algn="ctr"/>
            <a:r>
              <a:rPr lang="en-GB" sz="1600" dirty="0">
                <a:solidFill>
                  <a:schemeClr val="bg1"/>
                </a:solidFill>
              </a:rPr>
              <a:t>Occupational Therapy services at the front door of Adult Social Care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C07042D-F37F-F3EA-6022-677EC649B57E}"/>
              </a:ext>
            </a:extLst>
          </p:cNvPr>
          <p:cNvSpPr txBox="1"/>
          <p:nvPr/>
        </p:nvSpPr>
        <p:spPr>
          <a:xfrm>
            <a:off x="145911" y="5513274"/>
            <a:ext cx="318795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Who Can Join?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bg1"/>
                </a:solidFill>
              </a:rPr>
              <a:t>Adult Social Care clients and carers with experience of OT services</a:t>
            </a:r>
          </a:p>
        </p:txBody>
      </p:sp>
      <p:pic>
        <p:nvPicPr>
          <p:cNvPr id="24" name="Picture 23" descr="Surrey County Council | Training Case Study | Wellingtone">
            <a:extLst>
              <a:ext uri="{FF2B5EF4-FFF2-40B4-BE49-F238E27FC236}">
                <a16:creationId xmlns:a16="http://schemas.microsoft.com/office/drawing/2014/main" id="{F6676465-041A-B8EB-BC20-E2D455678B2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09599" y="90765"/>
            <a:ext cx="1266659" cy="907772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E4E40B65-4C43-A37E-20BF-BE47EEE53FF9}"/>
              </a:ext>
            </a:extLst>
          </p:cNvPr>
          <p:cNvSpPr txBox="1"/>
          <p:nvPr/>
        </p:nvSpPr>
        <p:spPr>
          <a:xfrm>
            <a:off x="100556" y="6621270"/>
            <a:ext cx="3187950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Your commitment to 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bg1"/>
                </a:solidFill>
              </a:rPr>
              <a:t>Attendance at three, 90 minute meetings held online or in person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bg1"/>
                </a:solidFill>
              </a:rPr>
              <a:t>Active contribution to the design and delivery of the research project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bg1"/>
                </a:solidFill>
              </a:rPr>
              <a:t>Attendance at one, 2 hour in person event</a:t>
            </a:r>
            <a:r>
              <a:rPr lang="en-GB" sz="1600">
                <a:solidFill>
                  <a:schemeClr val="bg1"/>
                </a:solidFill>
              </a:rPr>
              <a:t> to share findings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5879DFA-800A-2C98-82B5-4DB9AC85A9B8}"/>
              </a:ext>
            </a:extLst>
          </p:cNvPr>
          <p:cNvSpPr txBox="1"/>
          <p:nvPr/>
        </p:nvSpPr>
        <p:spPr>
          <a:xfrm>
            <a:off x="3524139" y="5513274"/>
            <a:ext cx="318795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Our commitment to you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bg1"/>
                </a:solidFill>
              </a:rPr>
              <a:t>A £45 thank you voucher per session attended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bg1"/>
                </a:solidFill>
              </a:rPr>
              <a:t>Accessibility arrangements including travel, wheelchair access and interpretation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8ACC743-DB80-F928-451C-5C7F4445C894}"/>
              </a:ext>
            </a:extLst>
          </p:cNvPr>
          <p:cNvSpPr txBox="1"/>
          <p:nvPr/>
        </p:nvSpPr>
        <p:spPr>
          <a:xfrm>
            <a:off x="3524139" y="7113712"/>
            <a:ext cx="3187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solidFill>
                  <a:schemeClr val="bg1"/>
                </a:solidFill>
              </a:rPr>
              <a:t>To find out more contact us or use the QR code to register your interest</a:t>
            </a:r>
          </a:p>
          <a:p>
            <a:endParaRPr lang="en-GB" sz="400" b="1" dirty="0">
              <a:solidFill>
                <a:schemeClr val="bg1"/>
              </a:solidFill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54C28DFF-B636-02F3-D838-0159566C52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136387" y="5432359"/>
            <a:ext cx="6539871" cy="0"/>
          </a:xfrm>
          <a:prstGeom prst="line">
            <a:avLst/>
          </a:prstGeom>
          <a:ln>
            <a:solidFill>
              <a:srgbClr val="E95D4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D0550ECC-7E8B-AB7E-AF5E-BDC49DE06E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406322" y="5513274"/>
            <a:ext cx="0" cy="3525951"/>
          </a:xfrm>
          <a:prstGeom prst="line">
            <a:avLst/>
          </a:prstGeom>
          <a:ln>
            <a:solidFill>
              <a:srgbClr val="E95D4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B3AB47E4-9011-2AEC-E49C-3C8928B219D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5453" y="8151244"/>
            <a:ext cx="901991" cy="90199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8F18B2C-9A25-6A90-3870-1736E1C66EC4}"/>
              </a:ext>
            </a:extLst>
          </p:cNvPr>
          <p:cNvSpPr txBox="1"/>
          <p:nvPr/>
        </p:nvSpPr>
        <p:spPr>
          <a:xfrm>
            <a:off x="3535249" y="7698487"/>
            <a:ext cx="2608027" cy="14619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200" b="1" dirty="0">
                <a:solidFill>
                  <a:schemeClr val="bg1"/>
                </a:solidFill>
              </a:rPr>
              <a:t>Bronia Woodhouse</a:t>
            </a:r>
            <a:r>
              <a:rPr lang="en-GB" sz="1200" dirty="0">
                <a:solidFill>
                  <a:schemeClr val="bg1"/>
                </a:solidFill>
              </a:rPr>
              <a:t>, Practice Lead     Bronia.woodhouse@surreycc.gov.uk</a:t>
            </a:r>
            <a:endParaRPr lang="en-GB" sz="1000" dirty="0">
              <a:solidFill>
                <a:schemeClr val="bg1"/>
              </a:solidFill>
            </a:endParaRPr>
          </a:p>
          <a:p>
            <a:r>
              <a:rPr lang="en-GB" sz="1200" dirty="0">
                <a:solidFill>
                  <a:schemeClr val="bg1"/>
                </a:solidFill>
              </a:rPr>
              <a:t>     07967677391</a:t>
            </a:r>
          </a:p>
          <a:p>
            <a:endParaRPr lang="en-GB" sz="500">
              <a:solidFill>
                <a:schemeClr val="bg1"/>
              </a:solidFill>
            </a:endParaRPr>
          </a:p>
          <a:p>
            <a:r>
              <a:rPr lang="en-GB" sz="1200" b="1" dirty="0">
                <a:solidFill>
                  <a:schemeClr val="bg1"/>
                </a:solidFill>
              </a:rPr>
              <a:t>Chay Roofe</a:t>
            </a:r>
            <a:r>
              <a:rPr lang="en-GB" sz="1200" dirty="0">
                <a:solidFill>
                  <a:schemeClr val="bg1"/>
                </a:solidFill>
              </a:rPr>
              <a:t>, Researcher</a:t>
            </a:r>
          </a:p>
          <a:p>
            <a:r>
              <a:rPr lang="en-GB" sz="1200">
                <a:solidFill>
                  <a:schemeClr val="bg1"/>
                </a:solidFill>
              </a:rPr>
              <a:t>Chay.roofe@surreycc.gov.uk</a:t>
            </a:r>
          </a:p>
          <a:p>
            <a:r>
              <a:rPr lang="en-GB" sz="1200"/>
              <a:t>     </a:t>
            </a:r>
            <a:r>
              <a:rPr lang="en-GB" sz="1200">
                <a:solidFill>
                  <a:schemeClr val="bg1"/>
                </a:solidFill>
              </a:rPr>
              <a:t>01737 737504</a:t>
            </a:r>
          </a:p>
          <a:p>
            <a:endParaRPr lang="en-GB" sz="12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58900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818af58-8a3a-464c-a5cc-8e32eeb236d9" xsi:nil="true"/>
    <lcf76f155ced4ddcb4097134ff3c332f xmlns="eb0a305f-e293-4236-97ab-86fcd8a45de9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9820D2FA8B4444BACA936067002B3E2" ma:contentTypeVersion="13" ma:contentTypeDescription="Create a new document." ma:contentTypeScope="" ma:versionID="5cba533520da9f37e699260b1c3f63b8">
  <xsd:schema xmlns:xsd="http://www.w3.org/2001/XMLSchema" xmlns:xs="http://www.w3.org/2001/XMLSchema" xmlns:p="http://schemas.microsoft.com/office/2006/metadata/properties" xmlns:ns2="eb0a305f-e293-4236-97ab-86fcd8a45de9" xmlns:ns3="f818af58-8a3a-464c-a5cc-8e32eeb236d9" targetNamespace="http://schemas.microsoft.com/office/2006/metadata/properties" ma:root="true" ma:fieldsID="4f7c2bd456ed52c059f63a814fc0afd4" ns2:_="" ns3:_="">
    <xsd:import namespace="eb0a305f-e293-4236-97ab-86fcd8a45de9"/>
    <xsd:import namespace="f818af58-8a3a-464c-a5cc-8e32eeb236d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0a305f-e293-4236-97ab-86fcd8a45de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d7e6d622-e7df-453c-acb7-89b942b0164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18af58-8a3a-464c-a5cc-8e32eeb236d9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a2181b42-6528-4dbf-8291-e07480d8e4b0}" ma:internalName="TaxCatchAll" ma:showField="CatchAllData" ma:web="f818af58-8a3a-464c-a5cc-8e32eeb236d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414AE6B-E14B-44C5-A439-1A0E911D978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92CB944-DD1B-4804-A297-749C53922309}">
  <ds:schemaRefs>
    <ds:schemaRef ds:uri="http://schemas.microsoft.com/office/2006/documentManagement/types"/>
    <ds:schemaRef ds:uri="http://purl.org/dc/elements/1.1/"/>
    <ds:schemaRef ds:uri="http://purl.org/dc/terms/"/>
    <ds:schemaRef ds:uri="http://schemas.openxmlformats.org/package/2006/metadata/core-properties"/>
    <ds:schemaRef ds:uri="dd6109e8-7998-4aaa-8cf8-779fefbef7a3"/>
    <ds:schemaRef ds:uri="http://schemas.microsoft.com/office/2006/metadata/properties"/>
    <ds:schemaRef ds:uri="http://purl.org/dc/dcmitype/"/>
    <ds:schemaRef ds:uri="http://www.w3.org/XML/1998/namespace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C3C449B7-1F52-4F2F-BAAF-8F531C064887}"/>
</file>

<file path=docMetadata/LabelInfo.xml><?xml version="1.0" encoding="utf-8"?>
<clbl:labelList xmlns:clbl="http://schemas.microsoft.com/office/2020/mipLabelMetadata">
  <clbl:label id="{d961b545-104c-4ed0-8582-1f570f0595cd}" enabled="0" method="" siteId="{d961b545-104c-4ed0-8582-1f570f0595cd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1498</TotalTime>
  <Words>157</Words>
  <Application>Microsoft Office PowerPoint</Application>
  <PresentationFormat>On-screen Show (4:3)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Bronia Woodhouse</dc:creator>
  <cp:lastModifiedBy>Chay Roofe</cp:lastModifiedBy>
  <cp:revision>2</cp:revision>
  <dcterms:created xsi:type="dcterms:W3CDTF">2026-07-28T09:35:15Z</dcterms:created>
  <dcterms:modified xsi:type="dcterms:W3CDTF">2026-08-04T06:09:12Z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0x010100B9820D2FA8B4444BACA936067002B3E2</vt:lpwstr>
  </property>
</Properties>
</file>